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82" r:id="rId3"/>
    <p:sldId id="283" r:id="rId5"/>
    <p:sldId id="284" r:id="rId6"/>
    <p:sldId id="285" r:id="rId7"/>
    <p:sldId id="286" r:id="rId8"/>
    <p:sldId id="287" r:id="rId9"/>
    <p:sldId id="288" r:id="rId10"/>
    <p:sldId id="289" r:id="rId11"/>
    <p:sldId id="290" r:id="rId12"/>
    <p:sldId id="300" r:id="rId13"/>
    <p:sldId id="301" r:id="rId14"/>
    <p:sldId id="302" r:id="rId15"/>
    <p:sldId id="303" r:id="rId16"/>
    <p:sldId id="307" r:id="rId17"/>
    <p:sldId id="296" r:id="rId18"/>
    <p:sldId id="297" r:id="rId19"/>
    <p:sldId id="277" r:id="rId20"/>
    <p:sldId id="278"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73EE"/>
    <a:srgbClr val="6E0876"/>
    <a:srgbClr val="1F4E79"/>
    <a:srgbClr val="E3C9F7"/>
    <a:srgbClr val="731AB6"/>
    <a:srgbClr val="740A47"/>
    <a:srgbClr val="720C4E"/>
    <a:srgbClr val="700E54"/>
    <a:srgbClr val="881DB3"/>
    <a:srgbClr val="FEE4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796" autoAdjust="0"/>
    <p:restoredTop sz="77608" autoAdjust="0"/>
  </p:normalViewPr>
  <p:slideViewPr>
    <p:cSldViewPr snapToGrid="0" showGuides="1">
      <p:cViewPr varScale="1">
        <p:scale>
          <a:sx n="56" d="100"/>
          <a:sy n="56" d="100"/>
        </p:scale>
        <p:origin x="90" y="138"/>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4" Type="http://schemas.openxmlformats.org/officeDocument/2006/relationships/image" Target="../media/image13.wmf"/><Relationship Id="rId3" Type="http://schemas.openxmlformats.org/officeDocument/2006/relationships/image" Target="../media/image12.wmf"/><Relationship Id="rId2" Type="http://schemas.openxmlformats.org/officeDocument/2006/relationships/image" Target="../media/image11.wmf"/><Relationship Id="rId1" Type="http://schemas.openxmlformats.org/officeDocument/2006/relationships/image" Target="../media/image10.wmf"/></Relationships>
</file>

<file path=ppt/media/>
</file>

<file path=ppt/media/image1.png>
</file>

<file path=ppt/media/image10.wmf>
</file>

<file path=ppt/media/image11.wmf>
</file>

<file path=ppt/media/image12.wmf>
</file>

<file path=ppt/media/image13.wmf>
</file>

<file path=ppt/media/image2.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12192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en-US" altLang="zh-CN" sz="1800" b="0" i="0" u="none" strike="noStrike" kern="1200" cap="none" spc="0" normalizeH="0" baseline="0" noProof="1">
              <a:ln>
                <a:noFill/>
              </a:ln>
              <a:solidFill>
                <a:srgbClr val="FF0000"/>
              </a:solidFill>
              <a:effectLst/>
              <a:uLnTx/>
              <a:uFillTx/>
              <a:latin typeface="+mn-lt"/>
              <a:ea typeface="+mn-ea"/>
              <a:cs typeface="+mn-cs"/>
            </a:endParaRPr>
          </a:p>
          <a:p>
            <a:pPr marL="0" marR="0" lvl="0" indent="0" algn="l" defTabSz="1219200" rtl="0" eaLnBrk="1" fontAlgn="auto" latinLnBrk="0" hangingPunct="1">
              <a:lnSpc>
                <a:spcPct val="100000"/>
              </a:lnSpc>
              <a:spcBef>
                <a:spcPct val="0"/>
              </a:spcBef>
              <a:spcAft>
                <a:spcPct val="0"/>
              </a:spcAft>
              <a:buClrTx/>
              <a:buSzTx/>
              <a:buFont typeface="Arial" panose="020B0604020202020204" pitchFamily="34" charset="0"/>
              <a:buNone/>
              <a:defRPr/>
            </a:pPr>
            <a:r>
              <a:rPr kumimoji="0" lang="en-US" altLang="zh-CN" sz="1865" b="0" i="0" u="none" strike="noStrike" kern="1200" cap="none" spc="0" normalizeH="0" baseline="0" noProof="1">
                <a:ln>
                  <a:noFill/>
                </a:ln>
                <a:solidFill>
                  <a:srgbClr val="FF0000"/>
                </a:solidFill>
                <a:effectLst/>
                <a:uLnTx/>
                <a:uFillTx/>
                <a:latin typeface="+mn-lt"/>
                <a:ea typeface="+mn-ea"/>
                <a:cs typeface="+mn-cs"/>
              </a:rPr>
              <a:t>---------------------</a:t>
            </a:r>
            <a:r>
              <a:rPr kumimoji="0" lang="zh-CN" altLang="en-US" sz="1865" b="0" i="0" u="none" strike="noStrike" kern="1200" cap="none" spc="0" normalizeH="0" baseline="0" noProof="1">
                <a:ln>
                  <a:noFill/>
                </a:ln>
                <a:solidFill>
                  <a:srgbClr val="FF0000"/>
                </a:solidFill>
                <a:effectLst/>
                <a:uLnTx/>
                <a:uFillTx/>
                <a:latin typeface="+mn-lt"/>
                <a:ea typeface="+mn-ea"/>
                <a:cs typeface="+mn-cs"/>
              </a:rPr>
              <a:t>乐谱法</a:t>
            </a:r>
            <a:endParaRPr kumimoji="0" lang="en-US" altLang="zh-CN" sz="1800" b="0" i="0" u="none" strike="noStrike" kern="1200" cap="none" spc="0" normalizeH="0" baseline="0" noProof="1">
              <a:ln>
                <a:noFill/>
              </a:ln>
              <a:solidFill>
                <a:srgbClr val="FF0000"/>
              </a:solidFill>
              <a:effectLst/>
              <a:uLnTx/>
              <a:uFillTx/>
              <a:latin typeface="+mn-lt"/>
              <a:ea typeface="+mn-ea"/>
              <a:cs typeface="+mn-cs"/>
            </a:endParaRPr>
          </a:p>
          <a:p>
            <a:pPr marL="609600" marR="0" lvl="1" indent="0" algn="l" defTabSz="1219200" rtl="0" eaLnBrk="1" fontAlgn="auto"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1">
                <a:ln>
                  <a:noFill/>
                </a:ln>
                <a:solidFill>
                  <a:schemeClr val="tx1"/>
                </a:solidFill>
                <a:effectLst/>
                <a:uLnTx/>
                <a:uFillTx/>
                <a:latin typeface="+mn-lt"/>
                <a:ea typeface="+mn-ea"/>
                <a:cs typeface="+mn-cs"/>
              </a:rPr>
              <a:t>第二次世界大战期间，一位热情的女钢琴家，常为联军作慰问演出，并通过电台播放自己谱写的钢琴曲。</a:t>
            </a:r>
            <a:endParaRPr kumimoji="0" lang="en-US" altLang="zh-CN" sz="2400" b="0" i="0" u="none" strike="noStrike" kern="1200" cap="none" spc="0" normalizeH="0" baseline="0" noProof="1">
              <a:ln>
                <a:noFill/>
              </a:ln>
              <a:solidFill>
                <a:schemeClr val="tx1"/>
              </a:solidFill>
              <a:effectLst/>
              <a:uLnTx/>
              <a:uFillTx/>
              <a:latin typeface="+mn-lt"/>
              <a:ea typeface="+mn-ea"/>
              <a:cs typeface="+mn-cs"/>
            </a:endParaRPr>
          </a:p>
          <a:p>
            <a:pPr marL="609600" marR="0" lvl="1" indent="0" algn="l" defTabSz="1219200" rtl="0" eaLnBrk="1" fontAlgn="auto"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1">
                <a:ln>
                  <a:noFill/>
                </a:ln>
                <a:solidFill>
                  <a:schemeClr val="tx1"/>
                </a:solidFill>
                <a:effectLst/>
                <a:uLnTx/>
                <a:uFillTx/>
                <a:latin typeface="+mn-lt"/>
                <a:ea typeface="+mn-ea"/>
                <a:cs typeface="+mn-cs"/>
              </a:rPr>
              <a:t>由于联军在战场上接连遭到失败，反间谍机关开始怀疑到这位女钢琴家，可一时又因找不到钢琴家传递情报的手段和途径而迟迟不能决断。</a:t>
            </a:r>
            <a:endParaRPr kumimoji="0" lang="en-US" altLang="zh-CN" sz="2400" b="0" i="0" u="none" strike="noStrike" kern="1200" cap="none" spc="0" normalizeH="0" baseline="0" noProof="1">
              <a:ln>
                <a:noFill/>
              </a:ln>
              <a:solidFill>
                <a:schemeClr val="tx1"/>
              </a:solidFill>
              <a:effectLst/>
              <a:uLnTx/>
              <a:uFillTx/>
              <a:latin typeface="+mn-lt"/>
              <a:ea typeface="+mn-ea"/>
              <a:cs typeface="+mn-cs"/>
            </a:endParaRPr>
          </a:p>
          <a:p>
            <a:pPr marL="609600" marR="0" lvl="1" indent="0" algn="l" defTabSz="1219200" rtl="0" eaLnBrk="1" fontAlgn="auto" latinLnBrk="0" hangingPunct="1">
              <a:lnSpc>
                <a:spcPct val="100000"/>
              </a:lnSpc>
              <a:spcBef>
                <a:spcPct val="0"/>
              </a:spcBef>
              <a:spcAft>
                <a:spcPct val="0"/>
              </a:spcAft>
              <a:buClrTx/>
              <a:buSzTx/>
              <a:buFontTx/>
              <a:buNone/>
              <a:defRPr/>
            </a:pPr>
            <a:r>
              <a:rPr kumimoji="0" lang="zh-CN" altLang="en-US" sz="2400" b="0" i="0" u="none" strike="noStrike" kern="1200" cap="none" spc="0" normalizeH="0" baseline="0" noProof="1">
                <a:ln>
                  <a:noFill/>
                </a:ln>
                <a:solidFill>
                  <a:schemeClr val="tx1"/>
                </a:solidFill>
                <a:effectLst/>
                <a:uLnTx/>
                <a:uFillTx/>
                <a:latin typeface="+mn-lt"/>
                <a:ea typeface="+mn-ea"/>
                <a:cs typeface="+mn-cs"/>
              </a:rPr>
              <a:t>原来，这位德国忠实的女间谍，从联军军官那里获得军事情报后，就按照事先规定的密码巧妙地将其编成乐谱，并在电台演奏时一次次公开将重要情报通过悠扬的琴声传递出去。</a:t>
            </a: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a:p>
            <a:pPr marL="0" marR="0" lvl="0" indent="0" algn="l" defTabSz="12192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1">
              <a:ln>
                <a:noFill/>
              </a:ln>
              <a:solidFill>
                <a:srgbClr val="FF0000"/>
              </a:solidFill>
              <a:effectLst/>
              <a:uLnTx/>
              <a:uFillTx/>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pic>
        <p:nvPicPr>
          <p:cNvPr id="8" name="图片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7.xml.rels><?xml version="1.0" encoding="UTF-8" standalone="yes"?>
<Relationships xmlns="http://schemas.openxmlformats.org/package/2006/relationships"><Relationship Id="rId9" Type="http://schemas.openxmlformats.org/officeDocument/2006/relationships/image" Target="../media/image13.wmf"/><Relationship Id="rId8" Type="http://schemas.openxmlformats.org/officeDocument/2006/relationships/oleObject" Target="../embeddings/oleObject4.bin"/><Relationship Id="rId7" Type="http://schemas.openxmlformats.org/officeDocument/2006/relationships/image" Target="../media/image12.wmf"/><Relationship Id="rId6" Type="http://schemas.openxmlformats.org/officeDocument/2006/relationships/oleObject" Target="../embeddings/oleObject3.bin"/><Relationship Id="rId5" Type="http://schemas.openxmlformats.org/officeDocument/2006/relationships/image" Target="../media/image11.wmf"/><Relationship Id="rId4" Type="http://schemas.openxmlformats.org/officeDocument/2006/relationships/oleObject" Target="../embeddings/oleObject2.bin"/><Relationship Id="rId3" Type="http://schemas.openxmlformats.org/officeDocument/2006/relationships/tags" Target="../tags/tag8.xml"/><Relationship Id="rId2" Type="http://schemas.openxmlformats.org/officeDocument/2006/relationships/image" Target="../media/image10.wmf"/><Relationship Id="rId11" Type="http://schemas.openxmlformats.org/officeDocument/2006/relationships/vmlDrawing" Target="../drawings/vmlDrawing1.vml"/><Relationship Id="rId10" Type="http://schemas.openxmlformats.org/officeDocument/2006/relationships/slideLayout" Target="../slideLayouts/slideLayout2.xml"/><Relationship Id="rId1" Type="http://schemas.openxmlformats.org/officeDocument/2006/relationships/oleObject" Target="../embeddings/oleObject1.bin"/></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7"/>
          <p:cNvSpPr txBox="1"/>
          <p:nvPr/>
        </p:nvSpPr>
        <p:spPr>
          <a:xfrm>
            <a:off x="1862086" y="3434063"/>
            <a:ext cx="3051417" cy="748030"/>
          </a:xfrm>
          <a:prstGeom prst="rect">
            <a:avLst/>
          </a:prstGeom>
          <a:noFill/>
        </p:spPr>
        <p:txBody>
          <a:bodyPr wrap="square">
            <a:spAutoFit/>
          </a:bodyPr>
          <a:lstStyle/>
          <a:p>
            <a:pPr marR="0" defTabSz="1217930" fontAlgn="auto">
              <a:buClrTx/>
              <a:buSzTx/>
              <a:buFont typeface="Arial" panose="020B0604020202020204" pitchFamily="34" charset="0"/>
              <a:defRPr/>
            </a:pP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第</a:t>
            </a:r>
            <a:r>
              <a:rPr kumimoji="0" lang="en-US" altLang="zh-CN"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1</a:t>
            </a: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章 概论</a:t>
            </a:r>
            <a:endPar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endParaRPr>
          </a:p>
        </p:txBody>
      </p:sp>
      <p:grpSp>
        <p:nvGrpSpPr>
          <p:cNvPr id="20" name="组合 19"/>
          <p:cNvGrpSpPr/>
          <p:nvPr/>
        </p:nvGrpSpPr>
        <p:grpSpPr>
          <a:xfrm>
            <a:off x="2576451" y="1645590"/>
            <a:ext cx="1622688" cy="1622688"/>
            <a:chOff x="882649" y="2219325"/>
            <a:chExt cx="2070101" cy="2070101"/>
          </a:xfrm>
        </p:grpSpPr>
        <p:sp>
          <p:nvSpPr>
            <p:cNvPr id="21" name="椭圆 20"/>
            <p:cNvSpPr/>
            <p:nvPr/>
          </p:nvSpPr>
          <p:spPr>
            <a:xfrm>
              <a:off x="1019174" y="2355850"/>
              <a:ext cx="1797050" cy="1797050"/>
            </a:xfrm>
            <a:prstGeom prst="ellipse">
              <a:avLst/>
            </a:prstGeom>
            <a:noFill/>
            <a:ln>
              <a:solidFill>
                <a:srgbClr val="0F73E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accent5">
                      <a:lumMod val="50000"/>
                    </a:schemeClr>
                  </a:solidFill>
                  <a:effectLst/>
                  <a:latin typeface="+mj-lt"/>
                  <a:ea typeface="微软雅黑 Light" panose="020B0502040204020203" pitchFamily="34" charset="-122"/>
                  <a:cs typeface="+mn-ea"/>
                  <a:sym typeface="+mn-lt"/>
                </a:rPr>
                <a:t>01</a:t>
              </a:r>
              <a:endParaRPr lang="en-US" sz="4000" b="1" dirty="0">
                <a:solidFill>
                  <a:schemeClr val="accent5">
                    <a:lumMod val="50000"/>
                  </a:schemeClr>
                </a:solidFill>
                <a:effectLst/>
                <a:latin typeface="+mj-lt"/>
                <a:cs typeface="+mn-ea"/>
                <a:sym typeface="+mn-lt"/>
              </a:endParaRPr>
            </a:p>
          </p:txBody>
        </p:sp>
        <p:sp>
          <p:nvSpPr>
            <p:cNvPr id="22" name="空心弧 21"/>
            <p:cNvSpPr/>
            <p:nvPr/>
          </p:nvSpPr>
          <p:spPr>
            <a:xfrm rot="7613872">
              <a:off x="882649" y="2219325"/>
              <a:ext cx="2070101" cy="2070101"/>
            </a:xfrm>
            <a:prstGeom prst="blockArc">
              <a:avLst>
                <a:gd name="adj1" fmla="val 10800000"/>
                <a:gd name="adj2" fmla="val 3959450"/>
                <a:gd name="adj3" fmla="val 6684"/>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mn-ea"/>
                <a:sym typeface="+mn-lt"/>
              </a:endParaRPr>
            </a:p>
          </p:txBody>
        </p:sp>
      </p:grpSp>
      <p:grpSp>
        <p:nvGrpSpPr>
          <p:cNvPr id="38" name="组合 37"/>
          <p:cNvGrpSpPr/>
          <p:nvPr/>
        </p:nvGrpSpPr>
        <p:grpSpPr>
          <a:xfrm>
            <a:off x="5562189" y="1170848"/>
            <a:ext cx="4963698" cy="617070"/>
            <a:chOff x="5493750" y="892151"/>
            <a:chExt cx="4963698" cy="617070"/>
          </a:xfrm>
        </p:grpSpPr>
        <p:sp>
          <p:nvSpPr>
            <p:cNvPr id="23" name="矩形: 圆角 22"/>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12"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37" name="矩形: 圆角 36"/>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1.1</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什么是信息隐藏</a:t>
              </a:r>
              <a:endParaRPr lang="zh-CN" altLang="en-US" sz="2400" dirty="0">
                <a:solidFill>
                  <a:schemeClr val="tx1">
                    <a:lumMod val="85000"/>
                    <a:lumOff val="15000"/>
                  </a:schemeClr>
                </a:solidFill>
                <a:latin typeface="+mj-ea"/>
                <a:ea typeface="+mj-ea"/>
                <a:cs typeface="+mn-ea"/>
                <a:sym typeface="+mn-lt"/>
              </a:endParaRPr>
            </a:p>
          </p:txBody>
        </p:sp>
      </p:grpSp>
      <p:grpSp>
        <p:nvGrpSpPr>
          <p:cNvPr id="67" name="组合 66"/>
          <p:cNvGrpSpPr/>
          <p:nvPr/>
        </p:nvGrpSpPr>
        <p:grpSpPr>
          <a:xfrm>
            <a:off x="5562189" y="2036857"/>
            <a:ext cx="4963698" cy="617070"/>
            <a:chOff x="5493750" y="892151"/>
            <a:chExt cx="4963698" cy="617070"/>
          </a:xfrm>
        </p:grpSpPr>
        <p:sp>
          <p:nvSpPr>
            <p:cNvPr id="68" name="矩形: 圆角 67"/>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69"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0" name="矩形: 圆角 69"/>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1.2</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信息隐藏的历史回顾</a:t>
              </a:r>
              <a:endParaRPr lang="zh-CN" altLang="en-US" sz="2400" dirty="0">
                <a:solidFill>
                  <a:schemeClr val="tx1">
                    <a:lumMod val="85000"/>
                    <a:lumOff val="15000"/>
                  </a:schemeClr>
                </a:solidFill>
                <a:latin typeface="+mj-ea"/>
                <a:ea typeface="+mj-ea"/>
                <a:cs typeface="+mn-ea"/>
                <a:sym typeface="+mn-lt"/>
              </a:endParaRPr>
            </a:p>
          </p:txBody>
        </p:sp>
      </p:grpSp>
      <p:grpSp>
        <p:nvGrpSpPr>
          <p:cNvPr id="71" name="组合 70"/>
          <p:cNvGrpSpPr/>
          <p:nvPr/>
        </p:nvGrpSpPr>
        <p:grpSpPr>
          <a:xfrm>
            <a:off x="5562189" y="2902866"/>
            <a:ext cx="4963698" cy="617070"/>
            <a:chOff x="5493750" y="892151"/>
            <a:chExt cx="4963698" cy="617070"/>
          </a:xfrm>
        </p:grpSpPr>
        <p:sp>
          <p:nvSpPr>
            <p:cNvPr id="72" name="矩形: 圆角 71"/>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3"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4" name="矩形: 圆角 73"/>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1.3</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分类和发展现状</a:t>
              </a:r>
              <a:endParaRPr lang="zh-CN" altLang="en-US" sz="2400" dirty="0">
                <a:solidFill>
                  <a:schemeClr val="tx1">
                    <a:lumMod val="85000"/>
                    <a:lumOff val="15000"/>
                  </a:schemeClr>
                </a:solidFill>
                <a:latin typeface="+mj-ea"/>
                <a:ea typeface="+mj-ea"/>
                <a:cs typeface="+mn-ea"/>
                <a:sym typeface="+mn-lt"/>
              </a:endParaRPr>
            </a:p>
          </p:txBody>
        </p:sp>
      </p:grpSp>
      <p:grpSp>
        <p:nvGrpSpPr>
          <p:cNvPr id="75" name="组合 74"/>
          <p:cNvGrpSpPr/>
          <p:nvPr/>
        </p:nvGrpSpPr>
        <p:grpSpPr>
          <a:xfrm>
            <a:off x="5562189" y="3768875"/>
            <a:ext cx="4963698" cy="617070"/>
            <a:chOff x="5493750" y="892151"/>
            <a:chExt cx="4963698" cy="617070"/>
          </a:xfrm>
        </p:grpSpPr>
        <p:sp>
          <p:nvSpPr>
            <p:cNvPr id="76" name="矩形: 圆角 75"/>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7"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8" name="矩形: 圆角 77"/>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1.4</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信息隐藏算法性能指标</a:t>
              </a:r>
              <a:endParaRPr lang="zh-CN" altLang="en-US" sz="2400" dirty="0">
                <a:solidFill>
                  <a:schemeClr val="tx1">
                    <a:lumMod val="85000"/>
                    <a:lumOff val="15000"/>
                  </a:schemeClr>
                </a:solidFill>
                <a:latin typeface="+mj-ea"/>
                <a:ea typeface="+mj-ea"/>
                <a:cs typeface="+mn-ea"/>
                <a:sym typeface="+mn-lt"/>
              </a:endParaRPr>
            </a:p>
          </p:txBody>
        </p:sp>
      </p:grpSp>
      <p:grpSp>
        <p:nvGrpSpPr>
          <p:cNvPr id="79" name="组合 78"/>
          <p:cNvGrpSpPr/>
          <p:nvPr/>
        </p:nvGrpSpPr>
        <p:grpSpPr>
          <a:xfrm>
            <a:off x="5562189" y="4634884"/>
            <a:ext cx="4963698" cy="617070"/>
            <a:chOff x="5493750" y="892151"/>
            <a:chExt cx="4963698" cy="617070"/>
          </a:xfrm>
        </p:grpSpPr>
        <p:sp>
          <p:nvSpPr>
            <p:cNvPr id="80" name="矩形: 圆角 79"/>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81"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82" name="矩形: 圆角 81"/>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1.5 </a:t>
              </a:r>
              <a:r>
                <a:rPr lang="zh-CN" altLang="en-US" sz="2400" dirty="0">
                  <a:solidFill>
                    <a:schemeClr val="tx1">
                      <a:lumMod val="85000"/>
                      <a:lumOff val="15000"/>
                    </a:schemeClr>
                  </a:solidFill>
                  <a:latin typeface="+mj-ea"/>
                  <a:ea typeface="+mj-ea"/>
                  <a:cs typeface="+mn-ea"/>
                  <a:sym typeface="+mn-lt"/>
                </a:rPr>
                <a:t>可视密码学与信息分存</a:t>
              </a:r>
              <a:endParaRPr lang="zh-CN" altLang="en-US" sz="2400" dirty="0">
                <a:solidFill>
                  <a:schemeClr val="tx1">
                    <a:lumMod val="85000"/>
                    <a:lumOff val="15000"/>
                  </a:schemeClr>
                </a:solidFill>
                <a:latin typeface="+mj-ea"/>
                <a:ea typeface="+mj-ea"/>
                <a:cs typeface="+mn-ea"/>
                <a:sym typeface="+mn-lt"/>
              </a:endParaRPr>
            </a:p>
          </p:txBody>
        </p:sp>
      </p:grpSp>
      <p:grpSp>
        <p:nvGrpSpPr>
          <p:cNvPr id="83" name="组合 82"/>
          <p:cNvGrpSpPr/>
          <p:nvPr/>
        </p:nvGrpSpPr>
        <p:grpSpPr>
          <a:xfrm>
            <a:off x="5562189" y="5500893"/>
            <a:ext cx="4963698" cy="617070"/>
            <a:chOff x="5493750" y="892151"/>
            <a:chExt cx="4963698" cy="617070"/>
          </a:xfrm>
        </p:grpSpPr>
        <p:sp>
          <p:nvSpPr>
            <p:cNvPr id="84" name="矩形: 圆角 83"/>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85"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86" name="矩形: 圆角 85"/>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1.6</a:t>
              </a:r>
              <a:r>
                <a:rPr lang="en-US" altLang="zh-CN" sz="2400" dirty="0">
                  <a:solidFill>
                    <a:schemeClr val="tx1">
                      <a:lumMod val="85000"/>
                      <a:lumOff val="15000"/>
                    </a:schemeClr>
                  </a:solidFill>
                  <a:latin typeface="+mj-ea"/>
                  <a:ea typeface="+mj-ea"/>
                  <a:cs typeface="+mn-ea"/>
                  <a:sym typeface="+mn-lt"/>
                </a:rPr>
                <a:t> </a:t>
              </a:r>
              <a:r>
                <a:rPr lang="zh-CN" altLang="en-US" sz="2400" dirty="0">
                  <a:solidFill>
                    <a:schemeClr val="tx1">
                      <a:lumMod val="85000"/>
                      <a:lumOff val="15000"/>
                    </a:schemeClr>
                  </a:solidFill>
                  <a:latin typeface="+mj-ea"/>
                  <a:ea typeface="+mj-ea"/>
                  <a:cs typeface="+mn-ea"/>
                  <a:sym typeface="+mn-lt"/>
                </a:rPr>
                <a:t>叠像术</a:t>
              </a:r>
              <a:endParaRPr lang="zh-CN" altLang="en-US" sz="2400" dirty="0">
                <a:solidFill>
                  <a:schemeClr val="tx1">
                    <a:lumMod val="85000"/>
                    <a:lumOff val="15000"/>
                  </a:schemeClr>
                </a:solidFill>
                <a:latin typeface="+mj-ea"/>
                <a:ea typeface="+mj-ea"/>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750" fill="hold"/>
                                        <p:tgtEl>
                                          <p:spTgt spid="20"/>
                                        </p:tgtEl>
                                        <p:attrNameLst>
                                          <p:attrName>ppt_w</p:attrName>
                                        </p:attrNameLst>
                                      </p:cBhvr>
                                      <p:tavLst>
                                        <p:tav tm="0">
                                          <p:val>
                                            <p:fltVal val="0"/>
                                          </p:val>
                                        </p:tav>
                                        <p:tav tm="100000">
                                          <p:val>
                                            <p:strVal val="#ppt_w"/>
                                          </p:val>
                                        </p:tav>
                                      </p:tavLst>
                                    </p:anim>
                                    <p:anim calcmode="lin" valueType="num">
                                      <p:cBhvr>
                                        <p:cTn id="8" dur="750" fill="hold"/>
                                        <p:tgtEl>
                                          <p:spTgt spid="20"/>
                                        </p:tgtEl>
                                        <p:attrNameLst>
                                          <p:attrName>ppt_h</p:attrName>
                                        </p:attrNameLst>
                                      </p:cBhvr>
                                      <p:tavLst>
                                        <p:tav tm="0">
                                          <p:val>
                                            <p:fltVal val="0"/>
                                          </p:val>
                                        </p:tav>
                                        <p:tav tm="100000">
                                          <p:val>
                                            <p:strVal val="#ppt_h"/>
                                          </p:val>
                                        </p:tav>
                                      </p:tavLst>
                                    </p:anim>
                                    <p:animEffect transition="in" filter="fade">
                                      <p:cBhvr>
                                        <p:cTn id="9" dur="750"/>
                                        <p:tgtEl>
                                          <p:spTgt spid="20"/>
                                        </p:tgtEl>
                                      </p:cBhvr>
                                    </p:animEffect>
                                  </p:childTnLst>
                                </p:cTn>
                              </p:par>
                              <p:par>
                                <p:cTn id="10" presetID="22" presetClass="entr" presetSubtype="8" fill="hold" grpId="0" nodeType="withEffect">
                                  <p:stCondLst>
                                    <p:cond delay="30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1000"/>
                            </p:stCondLst>
                            <p:childTnLst>
                              <p:par>
                                <p:cTn id="14" presetID="17" presetClass="entr" presetSubtype="8"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ppt_x</p:attrName>
                                        </p:attrNameLst>
                                      </p:cBhvr>
                                      <p:tavLst>
                                        <p:tav tm="0">
                                          <p:val>
                                            <p:strVal val="#ppt_x-#ppt_w/2"/>
                                          </p:val>
                                        </p:tav>
                                        <p:tav tm="100000">
                                          <p:val>
                                            <p:strVal val="#ppt_x"/>
                                          </p:val>
                                        </p:tav>
                                      </p:tavLst>
                                    </p:anim>
                                    <p:anim calcmode="lin" valueType="num">
                                      <p:cBhvr>
                                        <p:cTn id="17" dur="500" fill="hold"/>
                                        <p:tgtEl>
                                          <p:spTgt spid="38"/>
                                        </p:tgtEl>
                                        <p:attrNameLst>
                                          <p:attrName>ppt_y</p:attrName>
                                        </p:attrNameLst>
                                      </p:cBhvr>
                                      <p:tavLst>
                                        <p:tav tm="0">
                                          <p:val>
                                            <p:strVal val="#ppt_y"/>
                                          </p:val>
                                        </p:tav>
                                        <p:tav tm="100000">
                                          <p:val>
                                            <p:strVal val="#ppt_y"/>
                                          </p:val>
                                        </p:tav>
                                      </p:tavLst>
                                    </p:anim>
                                    <p:anim calcmode="lin" valueType="num">
                                      <p:cBhvr>
                                        <p:cTn id="18" dur="500" fill="hold"/>
                                        <p:tgtEl>
                                          <p:spTgt spid="38"/>
                                        </p:tgtEl>
                                        <p:attrNameLst>
                                          <p:attrName>ppt_w</p:attrName>
                                        </p:attrNameLst>
                                      </p:cBhvr>
                                      <p:tavLst>
                                        <p:tav tm="0">
                                          <p:val>
                                            <p:fltVal val="0"/>
                                          </p:val>
                                        </p:tav>
                                        <p:tav tm="100000">
                                          <p:val>
                                            <p:strVal val="#ppt_w"/>
                                          </p:val>
                                        </p:tav>
                                      </p:tavLst>
                                    </p:anim>
                                    <p:anim calcmode="lin" valueType="num">
                                      <p:cBhvr>
                                        <p:cTn id="19" dur="500" fill="hold"/>
                                        <p:tgtEl>
                                          <p:spTgt spid="38"/>
                                        </p:tgtEl>
                                        <p:attrNameLst>
                                          <p:attrName>ppt_h</p:attrName>
                                        </p:attrNameLst>
                                      </p:cBhvr>
                                      <p:tavLst>
                                        <p:tav tm="0">
                                          <p:val>
                                            <p:strVal val="#ppt_h"/>
                                          </p:val>
                                        </p:tav>
                                        <p:tav tm="100000">
                                          <p:val>
                                            <p:strVal val="#ppt_h"/>
                                          </p:val>
                                        </p:tav>
                                      </p:tavLst>
                                    </p:anim>
                                  </p:childTnLst>
                                </p:cTn>
                              </p:par>
                            </p:childTnLst>
                          </p:cTn>
                        </p:par>
                        <p:par>
                          <p:cTn id="20" fill="hold">
                            <p:stCondLst>
                              <p:cond delay="1500"/>
                            </p:stCondLst>
                            <p:childTnLst>
                              <p:par>
                                <p:cTn id="21" presetID="17" presetClass="entr" presetSubtype="8" fill="hold" nodeType="afterEffect">
                                  <p:stCondLst>
                                    <p:cond delay="0"/>
                                  </p:stCondLst>
                                  <p:childTnLst>
                                    <p:set>
                                      <p:cBhvr>
                                        <p:cTn id="22" dur="1" fill="hold">
                                          <p:stCondLst>
                                            <p:cond delay="0"/>
                                          </p:stCondLst>
                                        </p:cTn>
                                        <p:tgtEl>
                                          <p:spTgt spid="67"/>
                                        </p:tgtEl>
                                        <p:attrNameLst>
                                          <p:attrName>style.visibility</p:attrName>
                                        </p:attrNameLst>
                                      </p:cBhvr>
                                      <p:to>
                                        <p:strVal val="visible"/>
                                      </p:to>
                                    </p:set>
                                    <p:anim calcmode="lin" valueType="num">
                                      <p:cBhvr>
                                        <p:cTn id="23" dur="500" fill="hold"/>
                                        <p:tgtEl>
                                          <p:spTgt spid="67"/>
                                        </p:tgtEl>
                                        <p:attrNameLst>
                                          <p:attrName>ppt_x</p:attrName>
                                        </p:attrNameLst>
                                      </p:cBhvr>
                                      <p:tavLst>
                                        <p:tav tm="0">
                                          <p:val>
                                            <p:strVal val="#ppt_x-#ppt_w/2"/>
                                          </p:val>
                                        </p:tav>
                                        <p:tav tm="100000">
                                          <p:val>
                                            <p:strVal val="#ppt_x"/>
                                          </p:val>
                                        </p:tav>
                                      </p:tavLst>
                                    </p:anim>
                                    <p:anim calcmode="lin" valueType="num">
                                      <p:cBhvr>
                                        <p:cTn id="24" dur="500" fill="hold"/>
                                        <p:tgtEl>
                                          <p:spTgt spid="67"/>
                                        </p:tgtEl>
                                        <p:attrNameLst>
                                          <p:attrName>ppt_y</p:attrName>
                                        </p:attrNameLst>
                                      </p:cBhvr>
                                      <p:tavLst>
                                        <p:tav tm="0">
                                          <p:val>
                                            <p:strVal val="#ppt_y"/>
                                          </p:val>
                                        </p:tav>
                                        <p:tav tm="100000">
                                          <p:val>
                                            <p:strVal val="#ppt_y"/>
                                          </p:val>
                                        </p:tav>
                                      </p:tavLst>
                                    </p:anim>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strVal val="#ppt_h"/>
                                          </p:val>
                                        </p:tav>
                                        <p:tav tm="100000">
                                          <p:val>
                                            <p:strVal val="#ppt_h"/>
                                          </p:val>
                                        </p:tav>
                                      </p:tavLst>
                                    </p:anim>
                                  </p:childTnLst>
                                </p:cTn>
                              </p:par>
                            </p:childTnLst>
                          </p:cTn>
                        </p:par>
                        <p:par>
                          <p:cTn id="27" fill="hold">
                            <p:stCondLst>
                              <p:cond delay="2000"/>
                            </p:stCondLst>
                            <p:childTnLst>
                              <p:par>
                                <p:cTn id="28" presetID="17" presetClass="entr" presetSubtype="8" fill="hold" nodeType="afterEffect">
                                  <p:stCondLst>
                                    <p:cond delay="0"/>
                                  </p:stCondLst>
                                  <p:childTnLst>
                                    <p:set>
                                      <p:cBhvr>
                                        <p:cTn id="29" dur="1" fill="hold">
                                          <p:stCondLst>
                                            <p:cond delay="0"/>
                                          </p:stCondLst>
                                        </p:cTn>
                                        <p:tgtEl>
                                          <p:spTgt spid="71"/>
                                        </p:tgtEl>
                                        <p:attrNameLst>
                                          <p:attrName>style.visibility</p:attrName>
                                        </p:attrNameLst>
                                      </p:cBhvr>
                                      <p:to>
                                        <p:strVal val="visible"/>
                                      </p:to>
                                    </p:set>
                                    <p:anim calcmode="lin" valueType="num">
                                      <p:cBhvr>
                                        <p:cTn id="30" dur="500" fill="hold"/>
                                        <p:tgtEl>
                                          <p:spTgt spid="71"/>
                                        </p:tgtEl>
                                        <p:attrNameLst>
                                          <p:attrName>ppt_x</p:attrName>
                                        </p:attrNameLst>
                                      </p:cBhvr>
                                      <p:tavLst>
                                        <p:tav tm="0">
                                          <p:val>
                                            <p:strVal val="#ppt_x-#ppt_w/2"/>
                                          </p:val>
                                        </p:tav>
                                        <p:tav tm="100000">
                                          <p:val>
                                            <p:strVal val="#ppt_x"/>
                                          </p:val>
                                        </p:tav>
                                      </p:tavLst>
                                    </p:anim>
                                    <p:anim calcmode="lin" valueType="num">
                                      <p:cBhvr>
                                        <p:cTn id="31" dur="500" fill="hold"/>
                                        <p:tgtEl>
                                          <p:spTgt spid="71"/>
                                        </p:tgtEl>
                                        <p:attrNameLst>
                                          <p:attrName>ppt_y</p:attrName>
                                        </p:attrNameLst>
                                      </p:cBhvr>
                                      <p:tavLst>
                                        <p:tav tm="0">
                                          <p:val>
                                            <p:strVal val="#ppt_y"/>
                                          </p:val>
                                        </p:tav>
                                        <p:tav tm="100000">
                                          <p:val>
                                            <p:strVal val="#ppt_y"/>
                                          </p:val>
                                        </p:tav>
                                      </p:tavLst>
                                    </p:anim>
                                    <p:anim calcmode="lin" valueType="num">
                                      <p:cBhvr>
                                        <p:cTn id="32" dur="500" fill="hold"/>
                                        <p:tgtEl>
                                          <p:spTgt spid="71"/>
                                        </p:tgtEl>
                                        <p:attrNameLst>
                                          <p:attrName>ppt_w</p:attrName>
                                        </p:attrNameLst>
                                      </p:cBhvr>
                                      <p:tavLst>
                                        <p:tav tm="0">
                                          <p:val>
                                            <p:fltVal val="0"/>
                                          </p:val>
                                        </p:tav>
                                        <p:tav tm="100000">
                                          <p:val>
                                            <p:strVal val="#ppt_w"/>
                                          </p:val>
                                        </p:tav>
                                      </p:tavLst>
                                    </p:anim>
                                    <p:anim calcmode="lin" valueType="num">
                                      <p:cBhvr>
                                        <p:cTn id="33" dur="500" fill="hold"/>
                                        <p:tgtEl>
                                          <p:spTgt spid="71"/>
                                        </p:tgtEl>
                                        <p:attrNameLst>
                                          <p:attrName>ppt_h</p:attrName>
                                        </p:attrNameLst>
                                      </p:cBhvr>
                                      <p:tavLst>
                                        <p:tav tm="0">
                                          <p:val>
                                            <p:strVal val="#ppt_h"/>
                                          </p:val>
                                        </p:tav>
                                        <p:tav tm="100000">
                                          <p:val>
                                            <p:strVal val="#ppt_h"/>
                                          </p:val>
                                        </p:tav>
                                      </p:tavLst>
                                    </p:anim>
                                  </p:childTnLst>
                                </p:cTn>
                              </p:par>
                            </p:childTnLst>
                          </p:cTn>
                        </p:par>
                        <p:par>
                          <p:cTn id="34" fill="hold">
                            <p:stCondLst>
                              <p:cond delay="2500"/>
                            </p:stCondLst>
                            <p:childTnLst>
                              <p:par>
                                <p:cTn id="35" presetID="17" presetClass="entr" presetSubtype="8" fill="hold" nodeType="afterEffect">
                                  <p:stCondLst>
                                    <p:cond delay="0"/>
                                  </p:stCondLst>
                                  <p:childTnLst>
                                    <p:set>
                                      <p:cBhvr>
                                        <p:cTn id="36" dur="1" fill="hold">
                                          <p:stCondLst>
                                            <p:cond delay="0"/>
                                          </p:stCondLst>
                                        </p:cTn>
                                        <p:tgtEl>
                                          <p:spTgt spid="75"/>
                                        </p:tgtEl>
                                        <p:attrNameLst>
                                          <p:attrName>style.visibility</p:attrName>
                                        </p:attrNameLst>
                                      </p:cBhvr>
                                      <p:to>
                                        <p:strVal val="visible"/>
                                      </p:to>
                                    </p:set>
                                    <p:anim calcmode="lin" valueType="num">
                                      <p:cBhvr>
                                        <p:cTn id="37" dur="500" fill="hold"/>
                                        <p:tgtEl>
                                          <p:spTgt spid="75"/>
                                        </p:tgtEl>
                                        <p:attrNameLst>
                                          <p:attrName>ppt_x</p:attrName>
                                        </p:attrNameLst>
                                      </p:cBhvr>
                                      <p:tavLst>
                                        <p:tav tm="0">
                                          <p:val>
                                            <p:strVal val="#ppt_x-#ppt_w/2"/>
                                          </p:val>
                                        </p:tav>
                                        <p:tav tm="100000">
                                          <p:val>
                                            <p:strVal val="#ppt_x"/>
                                          </p:val>
                                        </p:tav>
                                      </p:tavLst>
                                    </p:anim>
                                    <p:anim calcmode="lin" valueType="num">
                                      <p:cBhvr>
                                        <p:cTn id="38" dur="500" fill="hold"/>
                                        <p:tgtEl>
                                          <p:spTgt spid="75"/>
                                        </p:tgtEl>
                                        <p:attrNameLst>
                                          <p:attrName>ppt_y</p:attrName>
                                        </p:attrNameLst>
                                      </p:cBhvr>
                                      <p:tavLst>
                                        <p:tav tm="0">
                                          <p:val>
                                            <p:strVal val="#ppt_y"/>
                                          </p:val>
                                        </p:tav>
                                        <p:tav tm="100000">
                                          <p:val>
                                            <p:strVal val="#ppt_y"/>
                                          </p:val>
                                        </p:tav>
                                      </p:tavLst>
                                    </p:anim>
                                    <p:anim calcmode="lin" valueType="num">
                                      <p:cBhvr>
                                        <p:cTn id="39" dur="500" fill="hold"/>
                                        <p:tgtEl>
                                          <p:spTgt spid="75"/>
                                        </p:tgtEl>
                                        <p:attrNameLst>
                                          <p:attrName>ppt_w</p:attrName>
                                        </p:attrNameLst>
                                      </p:cBhvr>
                                      <p:tavLst>
                                        <p:tav tm="0">
                                          <p:val>
                                            <p:fltVal val="0"/>
                                          </p:val>
                                        </p:tav>
                                        <p:tav tm="100000">
                                          <p:val>
                                            <p:strVal val="#ppt_w"/>
                                          </p:val>
                                        </p:tav>
                                      </p:tavLst>
                                    </p:anim>
                                    <p:anim calcmode="lin" valueType="num">
                                      <p:cBhvr>
                                        <p:cTn id="40" dur="500" fill="hold"/>
                                        <p:tgtEl>
                                          <p:spTgt spid="75"/>
                                        </p:tgtEl>
                                        <p:attrNameLst>
                                          <p:attrName>ppt_h</p:attrName>
                                        </p:attrNameLst>
                                      </p:cBhvr>
                                      <p:tavLst>
                                        <p:tav tm="0">
                                          <p:val>
                                            <p:strVal val="#ppt_h"/>
                                          </p:val>
                                        </p:tav>
                                        <p:tav tm="100000">
                                          <p:val>
                                            <p:strVal val="#ppt_h"/>
                                          </p:val>
                                        </p:tav>
                                      </p:tavLst>
                                    </p:anim>
                                  </p:childTnLst>
                                </p:cTn>
                              </p:par>
                            </p:childTnLst>
                          </p:cTn>
                        </p:par>
                        <p:par>
                          <p:cTn id="41" fill="hold">
                            <p:stCondLst>
                              <p:cond delay="3000"/>
                            </p:stCondLst>
                            <p:childTnLst>
                              <p:par>
                                <p:cTn id="42" presetID="17" presetClass="entr" presetSubtype="8" fill="hold" nodeType="afterEffect">
                                  <p:stCondLst>
                                    <p:cond delay="0"/>
                                  </p:stCondLst>
                                  <p:childTnLst>
                                    <p:set>
                                      <p:cBhvr>
                                        <p:cTn id="43" dur="1" fill="hold">
                                          <p:stCondLst>
                                            <p:cond delay="0"/>
                                          </p:stCondLst>
                                        </p:cTn>
                                        <p:tgtEl>
                                          <p:spTgt spid="79"/>
                                        </p:tgtEl>
                                        <p:attrNameLst>
                                          <p:attrName>style.visibility</p:attrName>
                                        </p:attrNameLst>
                                      </p:cBhvr>
                                      <p:to>
                                        <p:strVal val="visible"/>
                                      </p:to>
                                    </p:set>
                                    <p:anim calcmode="lin" valueType="num">
                                      <p:cBhvr>
                                        <p:cTn id="44" dur="500" fill="hold"/>
                                        <p:tgtEl>
                                          <p:spTgt spid="79"/>
                                        </p:tgtEl>
                                        <p:attrNameLst>
                                          <p:attrName>ppt_x</p:attrName>
                                        </p:attrNameLst>
                                      </p:cBhvr>
                                      <p:tavLst>
                                        <p:tav tm="0">
                                          <p:val>
                                            <p:strVal val="#ppt_x-#ppt_w/2"/>
                                          </p:val>
                                        </p:tav>
                                        <p:tav tm="100000">
                                          <p:val>
                                            <p:strVal val="#ppt_x"/>
                                          </p:val>
                                        </p:tav>
                                      </p:tavLst>
                                    </p:anim>
                                    <p:anim calcmode="lin" valueType="num">
                                      <p:cBhvr>
                                        <p:cTn id="45" dur="500" fill="hold"/>
                                        <p:tgtEl>
                                          <p:spTgt spid="79"/>
                                        </p:tgtEl>
                                        <p:attrNameLst>
                                          <p:attrName>ppt_y</p:attrName>
                                        </p:attrNameLst>
                                      </p:cBhvr>
                                      <p:tavLst>
                                        <p:tav tm="0">
                                          <p:val>
                                            <p:strVal val="#ppt_y"/>
                                          </p:val>
                                        </p:tav>
                                        <p:tav tm="100000">
                                          <p:val>
                                            <p:strVal val="#ppt_y"/>
                                          </p:val>
                                        </p:tav>
                                      </p:tavLst>
                                    </p:anim>
                                    <p:anim calcmode="lin" valueType="num">
                                      <p:cBhvr>
                                        <p:cTn id="46" dur="500" fill="hold"/>
                                        <p:tgtEl>
                                          <p:spTgt spid="79"/>
                                        </p:tgtEl>
                                        <p:attrNameLst>
                                          <p:attrName>ppt_w</p:attrName>
                                        </p:attrNameLst>
                                      </p:cBhvr>
                                      <p:tavLst>
                                        <p:tav tm="0">
                                          <p:val>
                                            <p:fltVal val="0"/>
                                          </p:val>
                                        </p:tav>
                                        <p:tav tm="100000">
                                          <p:val>
                                            <p:strVal val="#ppt_w"/>
                                          </p:val>
                                        </p:tav>
                                      </p:tavLst>
                                    </p:anim>
                                    <p:anim calcmode="lin" valueType="num">
                                      <p:cBhvr>
                                        <p:cTn id="47" dur="500" fill="hold"/>
                                        <p:tgtEl>
                                          <p:spTgt spid="79"/>
                                        </p:tgtEl>
                                        <p:attrNameLst>
                                          <p:attrName>ppt_h</p:attrName>
                                        </p:attrNameLst>
                                      </p:cBhvr>
                                      <p:tavLst>
                                        <p:tav tm="0">
                                          <p:val>
                                            <p:strVal val="#ppt_h"/>
                                          </p:val>
                                        </p:tav>
                                        <p:tav tm="100000">
                                          <p:val>
                                            <p:strVal val="#ppt_h"/>
                                          </p:val>
                                        </p:tav>
                                      </p:tavLst>
                                    </p:anim>
                                  </p:childTnLst>
                                </p:cTn>
                              </p:par>
                            </p:childTnLst>
                          </p:cTn>
                        </p:par>
                        <p:par>
                          <p:cTn id="48" fill="hold">
                            <p:stCondLst>
                              <p:cond delay="3500"/>
                            </p:stCondLst>
                            <p:childTnLst>
                              <p:par>
                                <p:cTn id="49" presetID="17" presetClass="entr" presetSubtype="8" fill="hold" nodeType="afterEffect">
                                  <p:stCondLst>
                                    <p:cond delay="0"/>
                                  </p:stCondLst>
                                  <p:childTnLst>
                                    <p:set>
                                      <p:cBhvr>
                                        <p:cTn id="50" dur="1" fill="hold">
                                          <p:stCondLst>
                                            <p:cond delay="0"/>
                                          </p:stCondLst>
                                        </p:cTn>
                                        <p:tgtEl>
                                          <p:spTgt spid="83"/>
                                        </p:tgtEl>
                                        <p:attrNameLst>
                                          <p:attrName>style.visibility</p:attrName>
                                        </p:attrNameLst>
                                      </p:cBhvr>
                                      <p:to>
                                        <p:strVal val="visible"/>
                                      </p:to>
                                    </p:set>
                                    <p:anim calcmode="lin" valueType="num">
                                      <p:cBhvr>
                                        <p:cTn id="51" dur="500" fill="hold"/>
                                        <p:tgtEl>
                                          <p:spTgt spid="83"/>
                                        </p:tgtEl>
                                        <p:attrNameLst>
                                          <p:attrName>ppt_x</p:attrName>
                                        </p:attrNameLst>
                                      </p:cBhvr>
                                      <p:tavLst>
                                        <p:tav tm="0">
                                          <p:val>
                                            <p:strVal val="#ppt_x-#ppt_w/2"/>
                                          </p:val>
                                        </p:tav>
                                        <p:tav tm="100000">
                                          <p:val>
                                            <p:strVal val="#ppt_x"/>
                                          </p:val>
                                        </p:tav>
                                      </p:tavLst>
                                    </p:anim>
                                    <p:anim calcmode="lin" valueType="num">
                                      <p:cBhvr>
                                        <p:cTn id="52" dur="500" fill="hold"/>
                                        <p:tgtEl>
                                          <p:spTgt spid="83"/>
                                        </p:tgtEl>
                                        <p:attrNameLst>
                                          <p:attrName>ppt_y</p:attrName>
                                        </p:attrNameLst>
                                      </p:cBhvr>
                                      <p:tavLst>
                                        <p:tav tm="0">
                                          <p:val>
                                            <p:strVal val="#ppt_y"/>
                                          </p:val>
                                        </p:tav>
                                        <p:tav tm="100000">
                                          <p:val>
                                            <p:strVal val="#ppt_y"/>
                                          </p:val>
                                        </p:tav>
                                      </p:tavLst>
                                    </p:anim>
                                    <p:anim calcmode="lin" valueType="num">
                                      <p:cBhvr>
                                        <p:cTn id="53" dur="500" fill="hold"/>
                                        <p:tgtEl>
                                          <p:spTgt spid="83"/>
                                        </p:tgtEl>
                                        <p:attrNameLst>
                                          <p:attrName>ppt_w</p:attrName>
                                        </p:attrNameLst>
                                      </p:cBhvr>
                                      <p:tavLst>
                                        <p:tav tm="0">
                                          <p:val>
                                            <p:fltVal val="0"/>
                                          </p:val>
                                        </p:tav>
                                        <p:tav tm="100000">
                                          <p:val>
                                            <p:strVal val="#ppt_w"/>
                                          </p:val>
                                        </p:tav>
                                      </p:tavLst>
                                    </p:anim>
                                    <p:anim calcmode="lin" valueType="num">
                                      <p:cBhvr>
                                        <p:cTn id="54" dur="500" fill="hold"/>
                                        <p:tgtEl>
                                          <p:spTgt spid="8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6" name="椭圆 175"/>
          <p:cNvSpPr/>
          <p:nvPr/>
        </p:nvSpPr>
        <p:spPr>
          <a:xfrm>
            <a:off x="5478780" y="2811780"/>
            <a:ext cx="1233805" cy="1233805"/>
          </a:xfrm>
          <a:prstGeom prst="ellipse">
            <a:avLst/>
          </a:prstGeom>
          <a:solidFill>
            <a:srgbClr val="E3C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2" name="文本框 1"/>
          <p:cNvSpPr txBox="1"/>
          <p:nvPr/>
        </p:nvSpPr>
        <p:spPr>
          <a:xfrm>
            <a:off x="5546725" y="3199130"/>
            <a:ext cx="1097280" cy="460375"/>
          </a:xfrm>
          <a:prstGeom prst="rect">
            <a:avLst/>
          </a:prstGeom>
          <a:noFill/>
        </p:spPr>
        <p:txBody>
          <a:bodyPr wrap="none" rtlCol="0">
            <a:spAutoFit/>
          </a:bodyPr>
          <a:p>
            <a:r>
              <a:rPr lang="zh-CN" altLang="zh-CN" sz="2400"/>
              <a:t>发送者</a:t>
            </a:r>
            <a:endParaRPr lang="zh-CN" altLang="zh-CN" sz="2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a卡登格子法-空孔 拷贝"/>
          <p:cNvPicPr>
            <a:picLocks noChangeAspect="1"/>
          </p:cNvPicPr>
          <p:nvPr/>
        </p:nvPicPr>
        <p:blipFill>
          <a:blip r:embed="rId1"/>
          <a:stretch>
            <a:fillRect/>
          </a:stretch>
        </p:blipFill>
        <p:spPr>
          <a:xfrm>
            <a:off x="1058545" y="615315"/>
            <a:ext cx="10058400" cy="5655310"/>
          </a:xfrm>
          <a:prstGeom prst="rect">
            <a:avLst/>
          </a:prstGeom>
        </p:spPr>
      </p:pic>
      <p:pic>
        <p:nvPicPr>
          <p:cNvPr id="3" name="图片 2" descr="a卡登格子法-孔里填字 拷贝"/>
          <p:cNvPicPr>
            <a:picLocks noChangeAspect="1"/>
          </p:cNvPicPr>
          <p:nvPr/>
        </p:nvPicPr>
        <p:blipFill>
          <a:blip r:embed="rId2"/>
          <a:stretch>
            <a:fillRect/>
          </a:stretch>
        </p:blipFill>
        <p:spPr>
          <a:xfrm>
            <a:off x="1058545" y="615315"/>
            <a:ext cx="10057130" cy="5654040"/>
          </a:xfrm>
          <a:prstGeom prst="rect">
            <a:avLst/>
          </a:prstGeom>
        </p:spPr>
      </p:pic>
      <p:pic>
        <p:nvPicPr>
          <p:cNvPr id="5" name="图片 4" descr="a卡登格子法-散文-密字正常-篮模板有字50 拷贝"/>
          <p:cNvPicPr>
            <a:picLocks noChangeAspect="1"/>
          </p:cNvPicPr>
          <p:nvPr/>
        </p:nvPicPr>
        <p:blipFill>
          <a:blip r:embed="rId3"/>
          <a:stretch>
            <a:fillRect/>
          </a:stretch>
        </p:blipFill>
        <p:spPr>
          <a:xfrm>
            <a:off x="1058545" y="615315"/>
            <a:ext cx="10057765" cy="56546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2000" fill="hold">
                                          <p:stCondLst>
                                            <p:cond delay="0"/>
                                          </p:stCondLst>
                                        </p:cTn>
                                        <p:tgtEl>
                                          <p:spTgt spid="2"/>
                                        </p:tgtEl>
                                        <p:attrNameLst>
                                          <p:attrName>style.visibility</p:attrName>
                                        </p:attrNameLst>
                                      </p:cBhvr>
                                      <p:to>
                                        <p:strVal val="visible"/>
                                      </p:to>
                                    </p:set>
                                    <p:anim calcmode="lin" valueType="num">
                                      <p:cBhvr additive="base">
                                        <p:cTn id="7" dur="2000" fill="hold"/>
                                        <p:tgtEl>
                                          <p:spTgt spid="2"/>
                                        </p:tgtEl>
                                        <p:attrNameLst>
                                          <p:attrName>ppt_x</p:attrName>
                                        </p:attrNameLst>
                                      </p:cBhvr>
                                      <p:tavLst>
                                        <p:tav tm="0">
                                          <p:val>
                                            <p:strVal val="#ppt_x"/>
                                          </p:val>
                                        </p:tav>
                                        <p:tav tm="100000">
                                          <p:val>
                                            <p:strVal val="#ppt_x"/>
                                          </p:val>
                                        </p:tav>
                                      </p:tavLst>
                                    </p:anim>
                                    <p:anim calcmode="lin" valueType="num">
                                      <p:cBhvr additive="base">
                                        <p:cTn id="8" dur="20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nodeType="clickEffect">
                                  <p:stCondLst>
                                    <p:cond delay="0"/>
                                  </p:stCondLst>
                                  <p:childTnLst>
                                    <p:set>
                                      <p:cBhvr>
                                        <p:cTn id="12" dur="3000" fill="hold">
                                          <p:stCondLst>
                                            <p:cond delay="0"/>
                                          </p:stCondLst>
                                        </p:cTn>
                                        <p:tgtEl>
                                          <p:spTgt spid="3"/>
                                        </p:tgtEl>
                                        <p:attrNameLst>
                                          <p:attrName>style.visibility</p:attrName>
                                        </p:attrNameLst>
                                      </p:cBhvr>
                                      <p:to>
                                        <p:strVal val="visible"/>
                                      </p:to>
                                    </p:set>
                                    <p:animEffect transition="in" filter="wipe(up)">
                                      <p:cBhvr>
                                        <p:cTn id="13" dur="30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2000" fill="hold">
                                          <p:stCondLst>
                                            <p:cond delay="0"/>
                                          </p:stCondLst>
                                        </p:cTn>
                                        <p:tgtEl>
                                          <p:spTgt spid="5"/>
                                        </p:tgtEl>
                                        <p:attrNameLst>
                                          <p:attrName>style.visibility</p:attrName>
                                        </p:attrNameLst>
                                      </p:cBhvr>
                                      <p:to>
                                        <p:strVal val="visible"/>
                                      </p:to>
                                    </p:set>
                                    <p:animEffect transition="in" filter="wipe(up)">
                                      <p:cBhvr>
                                        <p:cTn id="18"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2150745" y="522605"/>
            <a:ext cx="7924800" cy="5746750"/>
          </a:xfrm>
          <a:prstGeom prst="rect">
            <a:avLst/>
          </a:prstGeom>
          <a:noFill/>
        </p:spPr>
        <p:txBody>
          <a:bodyPr wrap="square" rtlCol="0" anchor="t">
            <a:spAutoFit/>
          </a:bodyPr>
          <a:p>
            <a:pPr algn="ctr" fontAlgn="auto">
              <a:lnSpc>
                <a:spcPts val="3500"/>
              </a:lnSpc>
            </a:pPr>
            <a:endParaRPr lang="zh-CN" altLang="en-US" sz="1500"/>
          </a:p>
          <a:p>
            <a:pPr algn="ctr" fontAlgn="auto">
              <a:lnSpc>
                <a:spcPts val="2900"/>
              </a:lnSpc>
              <a:buClrTx/>
              <a:buSzTx/>
              <a:buNone/>
            </a:pPr>
            <a:r>
              <a:rPr lang="zh-CN" altLang="en-US" sz="1490">
                <a:solidFill>
                  <a:schemeClr val="tx1"/>
                </a:solidFill>
              </a:rPr>
              <a:t>高三抒情散文：回归起点(800字)</a:t>
            </a:r>
            <a:endParaRPr lang="zh-CN" altLang="en-US" sz="1490">
              <a:solidFill>
                <a:schemeClr val="tx1"/>
              </a:solidFill>
            </a:endParaRPr>
          </a:p>
          <a:p>
            <a:pPr fontAlgn="auto">
              <a:lnSpc>
                <a:spcPts val="2900"/>
              </a:lnSpc>
              <a:buNone/>
            </a:pPr>
            <a:r>
              <a:rPr lang="zh-CN" altLang="en-US" sz="1490">
                <a:solidFill>
                  <a:schemeClr val="tx1"/>
                </a:solidFill>
              </a:rPr>
              <a:t>　　人生就像一个赛道，我们在长长的赛道上追名逐利，超越了其他人甚至自己，但是最后依然要回归起点。</a:t>
            </a:r>
            <a:endParaRPr lang="zh-CN" altLang="en-US" sz="1490">
              <a:solidFill>
                <a:schemeClr val="tx1"/>
              </a:solidFill>
            </a:endParaRPr>
          </a:p>
          <a:p>
            <a:pPr fontAlgn="auto">
              <a:lnSpc>
                <a:spcPts val="2900"/>
              </a:lnSpc>
              <a:buNone/>
            </a:pPr>
            <a:r>
              <a:rPr lang="zh-CN" altLang="en-US" sz="1490">
                <a:solidFill>
                  <a:schemeClr val="tx1"/>
                </a:solidFill>
              </a:rPr>
              <a:t>　　在人生这条最长的环形赛道上，我们每个人出生时也许在同一起跑线上，但真正开始时才发现，因为周环境和自身条件的影响，我们与他人渐渐拉开的距离，也许是落后，也许是领先。这个阶段的我们经历的是平直跑道，我们不畏困难，心中的蓬勃朝气使我们能够直面困难，勇往直前。那个阶段的我们拥有无限活力，不断超越他人。</a:t>
            </a:r>
            <a:endParaRPr lang="zh-CN" altLang="en-US" sz="1490">
              <a:solidFill>
                <a:schemeClr val="tx1"/>
              </a:solidFill>
            </a:endParaRPr>
          </a:p>
          <a:p>
            <a:pPr fontAlgn="auto">
              <a:lnSpc>
                <a:spcPts val="2900"/>
              </a:lnSpc>
              <a:buNone/>
            </a:pPr>
            <a:r>
              <a:rPr lang="zh-CN" altLang="en-US" sz="1490">
                <a:solidFill>
                  <a:schemeClr val="tx1"/>
                </a:solidFill>
              </a:rPr>
              <a:t>　　但当我们进入弯道及一些未知赛道时，我们开始减速下来，我们不再像以前那般冲动，我们开始审视自己，每当被超越时对前进的目标多了一份迷惘，在未知赛道中，我们常常会怀疑自己，对自己的目标感觉遥遥无期，对自己的每一步也都小心翼翼，但又无时无刻担心着自己被他人超越，心灵饱受生活带来的煎熬，在这般千锤百炼下，我们对前进的脚步才能更加坚定，然而依旧会有不少人在生活的磨练中不堪重负，甚至走向毁灭这一切的一切都是人生的必经之路。</a:t>
            </a:r>
            <a:endParaRPr lang="zh-CN" altLang="en-US" sz="1490">
              <a:solidFill>
                <a:schemeClr val="tx1"/>
              </a:solidFill>
            </a:endParaRPr>
          </a:p>
          <a:p>
            <a:pPr fontAlgn="auto">
              <a:lnSpc>
                <a:spcPts val="2900"/>
              </a:lnSpc>
              <a:buNone/>
            </a:pPr>
            <a:endParaRPr lang="zh-CN" altLang="en-US" sz="1490">
              <a:solidFill>
                <a:schemeClr val="tx1"/>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5" name="椭圆 174"/>
          <p:cNvSpPr/>
          <p:nvPr/>
        </p:nvSpPr>
        <p:spPr>
          <a:xfrm>
            <a:off x="5384165" y="2716530"/>
            <a:ext cx="1424305" cy="1424305"/>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2" name="文本框 1"/>
          <p:cNvSpPr txBox="1"/>
          <p:nvPr/>
        </p:nvSpPr>
        <p:spPr>
          <a:xfrm>
            <a:off x="5547360" y="3199130"/>
            <a:ext cx="1097280" cy="460375"/>
          </a:xfrm>
          <a:prstGeom prst="rect">
            <a:avLst/>
          </a:prstGeom>
          <a:noFill/>
        </p:spPr>
        <p:txBody>
          <a:bodyPr wrap="none" rtlCol="0">
            <a:spAutoFit/>
          </a:bodyPr>
          <a:p>
            <a:r>
              <a:rPr lang="zh-CN" altLang="zh-CN" sz="2400"/>
              <a:t>接收者</a:t>
            </a:r>
            <a:endParaRPr lang="zh-CN" altLang="zh-CN"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descr="a卡登格子法-空孔 拷贝"/>
          <p:cNvPicPr>
            <a:picLocks noChangeAspect="1"/>
          </p:cNvPicPr>
          <p:nvPr/>
        </p:nvPicPr>
        <p:blipFill>
          <a:blip r:embed="rId1"/>
          <a:stretch>
            <a:fillRect/>
          </a:stretch>
        </p:blipFill>
        <p:spPr>
          <a:xfrm>
            <a:off x="1059180" y="592455"/>
            <a:ext cx="10097135" cy="5676900"/>
          </a:xfrm>
          <a:prstGeom prst="rect">
            <a:avLst/>
          </a:prstGeom>
        </p:spPr>
      </p:pic>
      <p:sp>
        <p:nvSpPr>
          <p:cNvPr id="2" name="文本框 1"/>
          <p:cNvSpPr txBox="1"/>
          <p:nvPr/>
        </p:nvSpPr>
        <p:spPr>
          <a:xfrm>
            <a:off x="2150745" y="522605"/>
            <a:ext cx="7924800" cy="5746750"/>
          </a:xfrm>
          <a:prstGeom prst="rect">
            <a:avLst/>
          </a:prstGeom>
          <a:noFill/>
        </p:spPr>
        <p:txBody>
          <a:bodyPr wrap="square" rtlCol="0" anchor="t">
            <a:spAutoFit/>
          </a:bodyPr>
          <a:p>
            <a:pPr algn="ctr" fontAlgn="auto">
              <a:lnSpc>
                <a:spcPts val="3500"/>
              </a:lnSpc>
            </a:pPr>
            <a:endParaRPr lang="zh-CN" altLang="en-US" sz="1500"/>
          </a:p>
          <a:p>
            <a:pPr algn="ctr" fontAlgn="auto">
              <a:lnSpc>
                <a:spcPts val="2900"/>
              </a:lnSpc>
              <a:buClrTx/>
              <a:buSzTx/>
              <a:buNone/>
            </a:pPr>
            <a:r>
              <a:rPr lang="zh-CN" altLang="en-US" sz="1490">
                <a:solidFill>
                  <a:schemeClr val="tx1"/>
                </a:solidFill>
              </a:rPr>
              <a:t>高三抒情散文：回归起点(800字)</a:t>
            </a:r>
            <a:endParaRPr lang="zh-CN" altLang="en-US" sz="1490">
              <a:solidFill>
                <a:schemeClr val="tx1"/>
              </a:solidFill>
            </a:endParaRPr>
          </a:p>
          <a:p>
            <a:pPr fontAlgn="auto">
              <a:lnSpc>
                <a:spcPts val="2900"/>
              </a:lnSpc>
              <a:buNone/>
            </a:pPr>
            <a:r>
              <a:rPr lang="zh-CN" altLang="en-US" sz="1490">
                <a:solidFill>
                  <a:schemeClr val="tx1"/>
                </a:solidFill>
              </a:rPr>
              <a:t>　　人生就像一个赛道，我们在长长的赛道上追名逐利，超越了其他人甚至自己，但是最后依然要回归起点。</a:t>
            </a:r>
            <a:endParaRPr lang="zh-CN" altLang="en-US" sz="1490">
              <a:solidFill>
                <a:schemeClr val="tx1"/>
              </a:solidFill>
            </a:endParaRPr>
          </a:p>
          <a:p>
            <a:pPr fontAlgn="auto">
              <a:lnSpc>
                <a:spcPts val="2900"/>
              </a:lnSpc>
              <a:buNone/>
            </a:pPr>
            <a:r>
              <a:rPr lang="zh-CN" altLang="en-US" sz="1490">
                <a:solidFill>
                  <a:schemeClr val="tx1"/>
                </a:solidFill>
              </a:rPr>
              <a:t>　　在人生这条最长的环形赛道上，我们每个人出生时也许在同一起跑线上，但真正开始时才发现，因为周环境和自身条件的影响，我们与他人渐渐拉开的距离，也许是落后，也许是领先。这个阶段的我们经历的是平直跑道，我们不畏困难，心中的蓬勃朝气使我们能够直面困难，勇往直前。那个阶段的我们拥有无限活力，不断超越他人。</a:t>
            </a:r>
            <a:endParaRPr lang="zh-CN" altLang="en-US" sz="1490">
              <a:solidFill>
                <a:schemeClr val="tx1"/>
              </a:solidFill>
            </a:endParaRPr>
          </a:p>
          <a:p>
            <a:pPr fontAlgn="auto">
              <a:lnSpc>
                <a:spcPts val="2900"/>
              </a:lnSpc>
              <a:buNone/>
            </a:pPr>
            <a:r>
              <a:rPr lang="zh-CN" altLang="en-US" sz="1490">
                <a:solidFill>
                  <a:schemeClr val="tx1"/>
                </a:solidFill>
              </a:rPr>
              <a:t>　　但当我们进入弯道及一些未知赛道时，我们开始减速下来，我们不再像以前那般冲动，我们开始审视自己，每当被超越时对前进的目标多了一份迷惘，在未知赛道中，我们常常会怀疑自己，对自己的目标感觉遥遥无期，对自己的每一步也都小心翼翼，但又无时无刻担心着自己被他人超越，心灵饱受生活带来的煎熬，在这般千锤百炼下，我们对前进的脚步才能更加坚定，然而依旧会有不少人在生活的磨练中不堪重负，甚至走向毁灭这一切的一切都是人生的必经之路。</a:t>
            </a:r>
            <a:endParaRPr lang="zh-CN" altLang="en-US" sz="1490">
              <a:solidFill>
                <a:schemeClr val="tx1"/>
              </a:solidFill>
            </a:endParaRPr>
          </a:p>
          <a:p>
            <a:pPr fontAlgn="auto">
              <a:lnSpc>
                <a:spcPts val="2900"/>
              </a:lnSpc>
              <a:buNone/>
            </a:pPr>
            <a:endParaRPr lang="zh-CN" altLang="en-US" sz="149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2000" fill="hold">
                                          <p:stCondLst>
                                            <p:cond delay="0"/>
                                          </p:stCondLst>
                                        </p:cTn>
                                        <p:tgtEl>
                                          <p:spTgt spid="3"/>
                                        </p:tgtEl>
                                        <p:attrNameLst>
                                          <p:attrName>style.visibility</p:attrName>
                                        </p:attrNameLst>
                                      </p:cBhvr>
                                      <p:to>
                                        <p:strVal val="visible"/>
                                      </p:to>
                                    </p:set>
                                    <p:anim calcmode="lin" valueType="num">
                                      <p:cBhvr additive="base">
                                        <p:cTn id="13" dur="2000" fill="hold"/>
                                        <p:tgtEl>
                                          <p:spTgt spid="3"/>
                                        </p:tgtEl>
                                        <p:attrNameLst>
                                          <p:attrName>ppt_x</p:attrName>
                                        </p:attrNameLst>
                                      </p:cBhvr>
                                      <p:tavLst>
                                        <p:tav tm="0">
                                          <p:val>
                                            <p:strVal val="#ppt_x"/>
                                          </p:val>
                                        </p:tav>
                                        <p:tav tm="100000">
                                          <p:val>
                                            <p:strVal val="#ppt_x"/>
                                          </p:val>
                                        </p:tav>
                                      </p:tavLst>
                                    </p:anim>
                                    <p:anim calcmode="lin" valueType="num">
                                      <p:cBhvr additive="base">
                                        <p:cTn id="14" dur="20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2281872" cy="840284"/>
            <a:chOff x="3135993" y="1051060"/>
            <a:chExt cx="2281872" cy="840284"/>
          </a:xfrm>
        </p:grpSpPr>
        <p:sp>
          <p:nvSpPr>
            <p:cNvPr id="20" name="矩形: 圆角 19"/>
            <p:cNvSpPr/>
            <p:nvPr/>
          </p:nvSpPr>
          <p:spPr>
            <a:xfrm>
              <a:off x="3839427" y="1280937"/>
              <a:ext cx="157843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1261884"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乐谱法</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a:off x="1665347" y="2094808"/>
            <a:ext cx="9742746" cy="1030826"/>
            <a:chOff x="2449254" y="2244436"/>
            <a:chExt cx="9742746" cy="1030826"/>
          </a:xfrm>
        </p:grpSpPr>
        <p:sp>
          <p:nvSpPr>
            <p:cNvPr id="15" name="矩形: 圆角 14"/>
            <p:cNvSpPr/>
            <p:nvPr/>
          </p:nvSpPr>
          <p:spPr>
            <a:xfrm>
              <a:off x="2449254" y="2244436"/>
              <a:ext cx="9742746" cy="1030826"/>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6" name="矩形 15"/>
            <p:cNvSpPr/>
            <p:nvPr/>
          </p:nvSpPr>
          <p:spPr>
            <a:xfrm>
              <a:off x="3041700" y="2304725"/>
              <a:ext cx="9043092" cy="910249"/>
            </a:xfrm>
            <a:prstGeom prst="rect">
              <a:avLst/>
            </a:prstGeom>
          </p:spPr>
          <p:txBody>
            <a:bodyPr wrap="square">
              <a:spAutoFit/>
            </a:bodyPr>
            <a:lstStyle/>
            <a:p>
              <a:pPr fontAlgn="base">
                <a:lnSpc>
                  <a:spcPct val="114000"/>
                </a:lnSpc>
                <a:spcAft>
                  <a:spcPct val="0"/>
                </a:spcAft>
                <a:defRPr/>
              </a:pPr>
              <a:r>
                <a:rPr lang="zh-CN" altLang="en-US" sz="2400" dirty="0">
                  <a:latin typeface="+mn-ea"/>
                </a:rPr>
                <a:t>还提出了可以在音乐乐谱中隐藏消息，用每一个音符对应一个字母，可以得到一个乐谱。当然，这种乐谱演奏出来就可能被怀疑。</a:t>
              </a:r>
              <a:endParaRPr lang="zh-CN" altLang="en-US" sz="2400" dirty="0">
                <a:latin typeface="+mn-ea"/>
              </a:endParaRPr>
            </a:p>
          </p:txBody>
        </p:sp>
      </p:grpSp>
      <p:grpSp>
        <p:nvGrpSpPr>
          <p:cNvPr id="17" name="组合 16"/>
          <p:cNvGrpSpPr/>
          <p:nvPr/>
        </p:nvGrpSpPr>
        <p:grpSpPr>
          <a:xfrm>
            <a:off x="808953" y="1946340"/>
            <a:ext cx="1341632" cy="1341632"/>
            <a:chOff x="1882937" y="2051686"/>
            <a:chExt cx="1438016" cy="1438016"/>
          </a:xfrm>
        </p:grpSpPr>
        <p:sp>
          <p:nvSpPr>
            <p:cNvPr id="18" name="椭圆 17"/>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19" name="矩形 18"/>
            <p:cNvSpPr/>
            <p:nvPr/>
          </p:nvSpPr>
          <p:spPr>
            <a:xfrm>
              <a:off x="1938808" y="2325346"/>
              <a:ext cx="1326274" cy="890697"/>
            </a:xfrm>
            <a:prstGeom prst="rect">
              <a:avLst/>
            </a:prstGeom>
          </p:spPr>
          <p:txBody>
            <a:bodyPr wrap="square">
              <a:spAutoFit/>
            </a:bodyPr>
            <a:lstStyle/>
            <a:p>
              <a:pPr algn="ctr"/>
              <a:r>
                <a:rPr lang="en-US" altLang="zh-CN" sz="2400" dirty="0">
                  <a:solidFill>
                    <a:schemeClr val="bg1"/>
                  </a:solidFill>
                  <a:effectLst>
                    <a:outerShdw blurRad="38100" dist="38100" dir="2700000" algn="tl">
                      <a:srgbClr val="000000">
                        <a:alpha val="43137"/>
                      </a:srgbClr>
                    </a:outerShdw>
                  </a:effectLst>
                  <a:latin typeface="+mj-lt"/>
                </a:rPr>
                <a:t>Gaspar Schott </a:t>
              </a:r>
              <a:endParaRPr lang="zh-CN" altLang="en-US" sz="2400" dirty="0">
                <a:solidFill>
                  <a:schemeClr val="bg1"/>
                </a:solidFill>
                <a:effectLst>
                  <a:outerShdw blurRad="38100" dist="38100" dir="2700000" algn="tl">
                    <a:srgbClr val="000000">
                      <a:alpha val="43137"/>
                    </a:srgbClr>
                  </a:outerShdw>
                </a:effectLst>
                <a:latin typeface="+mj-lt"/>
              </a:endParaRPr>
            </a:p>
          </p:txBody>
        </p:sp>
      </p:grpSp>
      <p:pic>
        <p:nvPicPr>
          <p:cNvPr id="21" name="Picture 5"/>
          <p:cNvPicPr>
            <a:picLocks noChangeAspect="1"/>
          </p:cNvPicPr>
          <p:nvPr/>
        </p:nvPicPr>
        <p:blipFill>
          <a:blip r:embed="rId1"/>
          <a:stretch>
            <a:fillRect/>
          </a:stretch>
        </p:blipFill>
        <p:spPr>
          <a:xfrm>
            <a:off x="3031375" y="3274102"/>
            <a:ext cx="5966738" cy="3065098"/>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heel(1)">
                                      <p:cBhvr>
                                        <p:cTn id="14" dur="650"/>
                                        <p:tgtEl>
                                          <p:spTgt spid="17"/>
                                        </p:tgtEl>
                                      </p:cBhvr>
                                    </p:animEffect>
                                  </p:childTnLst>
                                </p:cTn>
                              </p:par>
                              <p:par>
                                <p:cTn id="15" presetID="22" presetClass="entr" presetSubtype="8"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left)">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ppt_x</p:attrName>
                                        </p:attrNameLst>
                                      </p:cBhvr>
                                      <p:tavLst>
                                        <p:tav tm="0">
                                          <p:val>
                                            <p:strVal val="#ppt_x"/>
                                          </p:val>
                                        </p:tav>
                                        <p:tav tm="100000">
                                          <p:val>
                                            <p:strVal val="#ppt_x"/>
                                          </p:val>
                                        </p:tav>
                                      </p:tavLst>
                                    </p:anim>
                                    <p:anim calcmode="lin" valueType="num">
                                      <p:cBhvr>
                                        <p:cTn id="23"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2778312" y="331567"/>
            <a:ext cx="6635578" cy="1109044"/>
            <a:chOff x="3279913" y="488294"/>
            <a:chExt cx="6635578" cy="1109044"/>
          </a:xfrm>
        </p:grpSpPr>
        <p:grpSp>
          <p:nvGrpSpPr>
            <p:cNvPr id="24" name="组合 23"/>
            <p:cNvGrpSpPr/>
            <p:nvPr/>
          </p:nvGrpSpPr>
          <p:grpSpPr>
            <a:xfrm>
              <a:off x="3279913" y="909457"/>
              <a:ext cx="6635578" cy="687881"/>
              <a:chOff x="3279913" y="909457"/>
              <a:chExt cx="6635578" cy="687881"/>
            </a:xfrm>
          </p:grpSpPr>
          <p:sp>
            <p:nvSpPr>
              <p:cNvPr id="179" name="矩形: 圆角 178"/>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80" name="文本框 179"/>
              <p:cNvSpPr txBox="1"/>
              <p:nvPr/>
            </p:nvSpPr>
            <p:spPr>
              <a:xfrm>
                <a:off x="4648956" y="1032190"/>
                <a:ext cx="5253361"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悠扬琴声奏响“进军号角”</a:t>
                </a:r>
                <a:endParaRPr lang="en-US" altLang="zh-CN"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endParaRPr>
              </a:p>
            </p:txBody>
          </p:sp>
        </p:grpSp>
        <p:grpSp>
          <p:nvGrpSpPr>
            <p:cNvPr id="2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2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0"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6"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7"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8"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9"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0"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1"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2"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3"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4"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5"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6"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7"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8"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9"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0"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1"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2"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3"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4"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5"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6"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7"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8"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sp>
        <p:nvSpPr>
          <p:cNvPr id="181" name="矩形 180"/>
          <p:cNvSpPr/>
          <p:nvPr/>
        </p:nvSpPr>
        <p:spPr>
          <a:xfrm>
            <a:off x="615152" y="1871758"/>
            <a:ext cx="10961696" cy="3912931"/>
          </a:xfrm>
          <a:prstGeom prst="rect">
            <a:avLst/>
          </a:prstGeom>
        </p:spPr>
        <p:txBody>
          <a:bodyPr wrap="square">
            <a:spAutoFit/>
          </a:bodyPr>
          <a:lstStyle/>
          <a:p>
            <a:pPr indent="647700" fontAlgn="base">
              <a:lnSpc>
                <a:spcPct val="150000"/>
              </a:lnSpc>
              <a:spcAft>
                <a:spcPct val="0"/>
              </a:spcAft>
              <a:defRPr/>
            </a:pPr>
            <a:r>
              <a:rPr lang="zh-CN" altLang="en-US" sz="2400" dirty="0">
                <a:latin typeface="+mn-ea"/>
              </a:rPr>
              <a:t>历史上许多信息隐藏和传输的方法都是为了满足情报作战的需要而发展和成熟起来的，有些信息隐藏的设计非常巧妙。如第二次世界大战期间，一位热情的</a:t>
            </a:r>
            <a:r>
              <a:rPr lang="zh-CN" altLang="en-US" sz="2400" dirty="0">
                <a:solidFill>
                  <a:srgbClr val="0F73EE"/>
                </a:solidFill>
                <a:latin typeface="+mn-ea"/>
              </a:rPr>
              <a:t>女钢琴家</a:t>
            </a:r>
            <a:r>
              <a:rPr lang="zh-CN" altLang="en-US" sz="2400" dirty="0">
                <a:latin typeface="+mn-ea"/>
              </a:rPr>
              <a:t>，常为联军作慰问演出，并</a:t>
            </a:r>
            <a:r>
              <a:rPr lang="zh-CN" altLang="en-US" sz="2400" dirty="0">
                <a:solidFill>
                  <a:srgbClr val="0F73EE"/>
                </a:solidFill>
                <a:latin typeface="+mn-ea"/>
              </a:rPr>
              <a:t>通过电台播放自己谱写的钢琴曲。</a:t>
            </a:r>
            <a:r>
              <a:rPr lang="zh-CN" altLang="en-US" sz="2400" dirty="0">
                <a:latin typeface="+mn-ea"/>
              </a:rPr>
              <a:t>由于联军在战场上接连遭到失败，反间谍机关开始怀疑到这位女钢琴家，可一时又因找不到钢琴家传递情报的手段和途径而迟迟不能决断。原来，这位德国忠实的女间谍，每当从联军军官那里获得军事情报后，就按照事先规定的密码巧妙地将其编成乐谱，并在电台演奏时一次次公开将重要情报通过悠扬的琴声传递出去。 </a:t>
            </a:r>
            <a:endParaRPr lang="zh-CN" altLang="en-US" sz="240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650"/>
                                        <p:tgtEl>
                                          <p:spTgt spid="23"/>
                                        </p:tgtEl>
                                      </p:cBhvr>
                                    </p:animEffect>
                                    <p:anim calcmode="lin" valueType="num">
                                      <p:cBhvr>
                                        <p:cTn id="8" dur="650" fill="hold"/>
                                        <p:tgtEl>
                                          <p:spTgt spid="23"/>
                                        </p:tgtEl>
                                        <p:attrNameLst>
                                          <p:attrName>ppt_x</p:attrName>
                                        </p:attrNameLst>
                                      </p:cBhvr>
                                      <p:tavLst>
                                        <p:tav tm="0">
                                          <p:val>
                                            <p:strVal val="#ppt_x"/>
                                          </p:val>
                                        </p:tav>
                                        <p:tav tm="100000">
                                          <p:val>
                                            <p:strVal val="#ppt_x"/>
                                          </p:val>
                                        </p:tav>
                                      </p:tavLst>
                                    </p:anim>
                                    <p:anim calcmode="lin" valueType="num">
                                      <p:cBhvr>
                                        <p:cTn id="9" dur="650" fill="hold"/>
                                        <p:tgtEl>
                                          <p:spTgt spid="23"/>
                                        </p:tgtEl>
                                        <p:attrNameLst>
                                          <p:attrName>ppt_y</p:attrName>
                                        </p:attrNameLst>
                                      </p:cBhvr>
                                      <p:tavLst>
                                        <p:tav tm="0">
                                          <p:val>
                                            <p:strVal val="#ppt_y-.1"/>
                                          </p:val>
                                        </p:tav>
                                        <p:tav tm="100000">
                                          <p:val>
                                            <p:strVal val="#ppt_y"/>
                                          </p:val>
                                        </p:tav>
                                      </p:tavLst>
                                    </p:anim>
                                  </p:childTnLst>
                                </p:cTn>
                              </p:par>
                              <p:par>
                                <p:cTn id="10" presetID="22" presetClass="entr" presetSubtype="4" fill="hold" grpId="0" nodeType="withEffect">
                                  <p:stCondLst>
                                    <p:cond delay="0"/>
                                  </p:stCondLst>
                                  <p:childTnLst>
                                    <p:set>
                                      <p:cBhvr>
                                        <p:cTn id="11" dur="1" fill="hold">
                                          <p:stCondLst>
                                            <p:cond delay="0"/>
                                          </p:stCondLst>
                                        </p:cTn>
                                        <p:tgtEl>
                                          <p:spTgt spid="181"/>
                                        </p:tgtEl>
                                        <p:attrNameLst>
                                          <p:attrName>style.visibility</p:attrName>
                                        </p:attrNameLst>
                                      </p:cBhvr>
                                      <p:to>
                                        <p:strVal val="visible"/>
                                      </p:to>
                                    </p:set>
                                    <p:animEffect transition="in" filter="wipe(down)">
                                      <p:cBhvr>
                                        <p:cTn id="12" dur="650"/>
                                        <p:tgtEl>
                                          <p:spTgt spid="1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0" name="文本框 99"/>
          <p:cNvSpPr txBox="1"/>
          <p:nvPr/>
        </p:nvSpPr>
        <p:spPr>
          <a:xfrm>
            <a:off x="792304" y="1713052"/>
            <a:ext cx="10285730" cy="1692771"/>
          </a:xfrm>
          <a:prstGeom prst="rect">
            <a:avLst/>
          </a:prstGeom>
          <a:noFill/>
          <a:ln w="9525">
            <a:noFill/>
          </a:ln>
        </p:spPr>
        <p:txBody>
          <a:bodyPr wrap="square">
            <a:spAutoFit/>
          </a:bodyPr>
          <a:lstStyle/>
          <a:p>
            <a:pPr indent="266700" fontAlgn="auto"/>
            <a:r>
              <a:rPr lang="zh-CN" altLang="en-US" sz="2400" dirty="0">
                <a:solidFill>
                  <a:schemeClr val="accent5">
                    <a:lumMod val="50000"/>
                  </a:schemeClr>
                </a:solidFill>
                <a:latin typeface="+mn-ea"/>
                <a:cs typeface="黑体" panose="02010609060101010101" charset="-122"/>
              </a:rPr>
              <a:t>一级标题：</a:t>
            </a:r>
            <a:endParaRPr lang="en-US" altLang="zh-CN" sz="2400" dirty="0">
              <a:solidFill>
                <a:schemeClr val="accent5">
                  <a:lumMod val="50000"/>
                </a:schemeClr>
              </a:solidFill>
              <a:latin typeface="+mn-ea"/>
              <a:cs typeface="黑体" panose="02010609060101010101" charset="-122"/>
            </a:endParaRPr>
          </a:p>
          <a:p>
            <a:pPr indent="266700" fontAlgn="auto"/>
            <a:r>
              <a:rPr lang="zh-CN" altLang="en-US" sz="2800" dirty="0">
                <a:solidFill>
                  <a:schemeClr val="tx1">
                    <a:lumMod val="85000"/>
                    <a:lumOff val="15000"/>
                  </a:schemeClr>
                </a:solidFill>
                <a:latin typeface="+mn-ea"/>
                <a:cs typeface="黑体" panose="02010609060101010101" charset="-122"/>
              </a:rPr>
              <a:t>  </a:t>
            </a:r>
            <a:endParaRPr lang="en-US" altLang="zh-CN" sz="2800" dirty="0">
              <a:solidFill>
                <a:schemeClr val="tx1">
                  <a:lumMod val="85000"/>
                  <a:lumOff val="15000"/>
                </a:schemeClr>
              </a:solidFill>
              <a:latin typeface="+mn-ea"/>
              <a:cs typeface="黑体" panose="02010609060101010101" charset="-122"/>
            </a:endParaRPr>
          </a:p>
          <a:p>
            <a:pPr indent="266700" fontAlgn="auto"/>
            <a:endParaRPr lang="en-US" altLang="zh-CN" sz="2800" dirty="0">
              <a:solidFill>
                <a:schemeClr val="tx1">
                  <a:lumMod val="85000"/>
                  <a:lumOff val="15000"/>
                </a:schemeClr>
              </a:solidFill>
              <a:latin typeface="+mn-ea"/>
              <a:cs typeface="黑体" panose="02010609060101010101" charset="-122"/>
            </a:endParaRPr>
          </a:p>
          <a:p>
            <a:pPr indent="266700" fontAlgn="auto"/>
            <a:r>
              <a:rPr lang="zh-CN" altLang="en-US" sz="2400" dirty="0">
                <a:solidFill>
                  <a:schemeClr val="accent5">
                    <a:lumMod val="50000"/>
                  </a:schemeClr>
                </a:solidFill>
                <a:latin typeface="+mn-ea"/>
                <a:cs typeface="黑体" panose="02010609060101010101" charset="-122"/>
              </a:rPr>
              <a:t>二级标题：</a:t>
            </a:r>
            <a:endParaRPr lang="en-US" altLang="zh-CN" sz="2400" dirty="0">
              <a:solidFill>
                <a:schemeClr val="accent5">
                  <a:lumMod val="50000"/>
                </a:schemeClr>
              </a:solidFill>
              <a:latin typeface="+mn-ea"/>
              <a:cs typeface="黑体" panose="02010609060101010101" charset="-122"/>
            </a:endParaRPr>
          </a:p>
        </p:txBody>
      </p:sp>
      <p:graphicFrame>
        <p:nvGraphicFramePr>
          <p:cNvPr id="5" name="对象 4"/>
          <p:cNvGraphicFramePr>
            <a:graphicFrameLocks noChangeAspect="1"/>
          </p:cNvGraphicFramePr>
          <p:nvPr/>
        </p:nvGraphicFramePr>
        <p:xfrm>
          <a:off x="1046031" y="4865172"/>
          <a:ext cx="3016250" cy="533400"/>
        </p:xfrm>
        <a:graphic>
          <a:graphicData uri="http://schemas.openxmlformats.org/presentationml/2006/ole">
            <mc:AlternateContent xmlns:mc="http://schemas.openxmlformats.org/markup-compatibility/2006">
              <mc:Choice xmlns:v="urn:schemas-microsoft-com:vml" Requires="v">
                <p:oleObj spid="_x0000_s2114" name="包装程序外壳对象" showAsIcon="1" r:id="rId1" imgW="3000375" imgH="523875" progId="Package">
                  <p:embed/>
                </p:oleObj>
              </mc:Choice>
              <mc:Fallback>
                <p:oleObj name="包装程序外壳对象" showAsIcon="1" r:id="rId1" imgW="3000375" imgH="523875" progId="Package">
                  <p:embed/>
                  <p:pic>
                    <p:nvPicPr>
                      <p:cNvPr id="0" name="图片 2113"/>
                      <p:cNvPicPr/>
                      <p:nvPr/>
                    </p:nvPicPr>
                    <p:blipFill>
                      <a:blip r:embed="rId2"/>
                      <a:stretch>
                        <a:fillRect/>
                      </a:stretch>
                    </p:blipFill>
                    <p:spPr>
                      <a:xfrm>
                        <a:off x="1046031" y="4865172"/>
                        <a:ext cx="3016250" cy="533400"/>
                      </a:xfrm>
                      <a:prstGeom prst="rect">
                        <a:avLst/>
                      </a:prstGeom>
                    </p:spPr>
                  </p:pic>
                </p:oleObj>
              </mc:Fallback>
            </mc:AlternateContent>
          </a:graphicData>
        </a:graphic>
      </p:graphicFrame>
      <p:grpSp>
        <p:nvGrpSpPr>
          <p:cNvPr id="7" name="组合 6"/>
          <p:cNvGrpSpPr/>
          <p:nvPr/>
        </p:nvGrpSpPr>
        <p:grpSpPr>
          <a:xfrm>
            <a:off x="2778211" y="1145195"/>
            <a:ext cx="6635578" cy="1109044"/>
            <a:chOff x="3279913" y="488294"/>
            <a:chExt cx="6635578" cy="1109044"/>
          </a:xfrm>
        </p:grpSpPr>
        <p:grpSp>
          <p:nvGrpSpPr>
            <p:cNvPr id="8" name="组合 7"/>
            <p:cNvGrpSpPr/>
            <p:nvPr/>
          </p:nvGrpSpPr>
          <p:grpSpPr>
            <a:xfrm>
              <a:off x="3279913" y="909457"/>
              <a:ext cx="6635578" cy="687881"/>
              <a:chOff x="3279913" y="909457"/>
              <a:chExt cx="6635578" cy="687881"/>
            </a:xfrm>
          </p:grpSpPr>
          <p:sp>
            <p:nvSpPr>
              <p:cNvPr id="163" name="矩形: 圆角 162"/>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64" name="文本框 163"/>
              <p:cNvSpPr txBox="1"/>
              <p:nvPr/>
            </p:nvSpPr>
            <p:spPr>
              <a:xfrm>
                <a:off x="4648956" y="1032190"/>
                <a:ext cx="5059680" cy="534035"/>
              </a:xfrm>
              <a:prstGeom prst="rect">
                <a:avLst/>
              </a:prstGeom>
              <a:noFill/>
            </p:spPr>
            <p:txBody>
              <a:bodyPr wrap="none" rtlCol="0" anchor="t">
                <a:spAutoFit/>
              </a:bodyPr>
              <a:lstStyle/>
              <a:p>
                <a:pPr marR="0" lvl="0" indent="0" algn="l" defTabSz="914400" rtl="0" eaLnBrk="1" fontAlgn="base" latinLnBrk="0" hangingPunct="1">
                  <a:lnSpc>
                    <a:spcPct val="90000"/>
                  </a:lnSpc>
                  <a:spcBef>
                    <a:spcPts val="1000"/>
                  </a:spcBef>
                  <a:spcAft>
                    <a:spcPct val="0"/>
                  </a:spcAft>
                  <a:buClrTx/>
                  <a:buSzTx/>
                  <a:buFont typeface="Wingdings" panose="05000000000000000000" charset="0"/>
                  <a:buNone/>
                  <a:defRPr/>
                </a:pP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信息安全斗争的</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技术</a:t>
                </a:r>
                <a:r>
                  <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和</a:t>
                </a:r>
                <a:r>
                  <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rPr>
                  <a:t>艺术</a:t>
                </a:r>
                <a:endParaRPr lang="zh-CN" altLang="en-US" sz="3200" noProof="0" dirty="0">
                  <a:ln>
                    <a:noFill/>
                  </a:ln>
                  <a:solidFill>
                    <a:srgbClr val="FFFF00"/>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9"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3"/>
              </p:custDataLst>
            </p:nvPr>
          </p:nvGrpSpPr>
          <p:grpSpPr>
            <a:xfrm>
              <a:off x="3459237" y="488294"/>
              <a:ext cx="1104746" cy="1087791"/>
              <a:chOff x="3950910" y="1316832"/>
              <a:chExt cx="4290179" cy="4224337"/>
            </a:xfrm>
          </p:grpSpPr>
          <p:sp>
            <p:nvSpPr>
              <p:cNvPr id="10"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1"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6"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7"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8"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9"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0"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1"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2"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nvGrpSpPr>
          <p:cNvPr id="165" name="组合 164"/>
          <p:cNvGrpSpPr/>
          <p:nvPr/>
        </p:nvGrpSpPr>
        <p:grpSpPr>
          <a:xfrm>
            <a:off x="2800789" y="2568153"/>
            <a:ext cx="6170150" cy="840284"/>
            <a:chOff x="3135993" y="1051060"/>
            <a:chExt cx="6170150" cy="840284"/>
          </a:xfrm>
        </p:grpSpPr>
        <p:sp>
          <p:nvSpPr>
            <p:cNvPr id="166" name="矩形: 圆角 165"/>
            <p:cNvSpPr/>
            <p:nvPr/>
          </p:nvSpPr>
          <p:spPr>
            <a:xfrm>
              <a:off x="3839426" y="1280937"/>
              <a:ext cx="546671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67" name="矩形 166"/>
            <p:cNvSpPr/>
            <p:nvPr/>
          </p:nvSpPr>
          <p:spPr>
            <a:xfrm>
              <a:off x="3972879" y="1333399"/>
              <a:ext cx="5211683"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信息隐藏技术和密码技术的区别</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168" name="矩形 167"/>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5</a:t>
              </a:r>
              <a:endParaRPr lang="zh-CN" altLang="en-US" sz="4800" b="1" i="1" dirty="0">
                <a:solidFill>
                  <a:schemeClr val="accent5">
                    <a:lumMod val="50000"/>
                  </a:schemeClr>
                </a:solidFill>
                <a:latin typeface="+mj-lt"/>
              </a:endParaRPr>
            </a:p>
          </p:txBody>
        </p:sp>
        <p:cxnSp>
          <p:nvCxnSpPr>
            <p:cNvPr id="169" name="直接连接符 168"/>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sp>
        <p:nvSpPr>
          <p:cNvPr id="170" name="矩形 169"/>
          <p:cNvSpPr/>
          <p:nvPr/>
        </p:nvSpPr>
        <p:spPr>
          <a:xfrm>
            <a:off x="9636839" y="1686190"/>
            <a:ext cx="2146742" cy="369332"/>
          </a:xfrm>
          <a:prstGeom prst="rect">
            <a:avLst/>
          </a:prstGeom>
        </p:spPr>
        <p:txBody>
          <a:bodyPr wrap="none">
            <a:spAutoFit/>
          </a:bodyPr>
          <a:lstStyle/>
          <a:p>
            <a:r>
              <a:rPr lang="zh-CN" altLang="en-US" dirty="0"/>
              <a:t>思源黑体 CN Heavy</a:t>
            </a:r>
            <a:endParaRPr lang="zh-CN" altLang="en-US" dirty="0"/>
          </a:p>
        </p:txBody>
      </p:sp>
      <p:sp>
        <p:nvSpPr>
          <p:cNvPr id="171" name="矩形 170"/>
          <p:cNvSpPr/>
          <p:nvPr/>
        </p:nvSpPr>
        <p:spPr>
          <a:xfrm>
            <a:off x="9231435" y="2927436"/>
            <a:ext cx="2146742" cy="369332"/>
          </a:xfrm>
          <a:prstGeom prst="rect">
            <a:avLst/>
          </a:prstGeom>
        </p:spPr>
        <p:txBody>
          <a:bodyPr wrap="none">
            <a:spAutoFit/>
          </a:bodyPr>
          <a:lstStyle/>
          <a:p>
            <a:r>
              <a:rPr lang="zh-CN" altLang="en-US" dirty="0"/>
              <a:t>思源黑体 CN Heavy</a:t>
            </a:r>
            <a:endParaRPr lang="zh-CN" altLang="en-US" dirty="0"/>
          </a:p>
        </p:txBody>
      </p:sp>
      <p:graphicFrame>
        <p:nvGraphicFramePr>
          <p:cNvPr id="172" name="对象 171"/>
          <p:cNvGraphicFramePr>
            <a:graphicFrameLocks noChangeAspect="1"/>
          </p:cNvGraphicFramePr>
          <p:nvPr/>
        </p:nvGraphicFramePr>
        <p:xfrm>
          <a:off x="3972557" y="4856858"/>
          <a:ext cx="2347913" cy="533400"/>
        </p:xfrm>
        <a:graphic>
          <a:graphicData uri="http://schemas.openxmlformats.org/presentationml/2006/ole">
            <mc:AlternateContent xmlns:mc="http://schemas.openxmlformats.org/markup-compatibility/2006">
              <mc:Choice xmlns:v="urn:schemas-microsoft-com:vml" Requires="v">
                <p:oleObj spid="_x0000_s2115" name="包装程序外壳对象" showAsIcon="1" r:id="rId4" imgW="2333625" imgH="523875" progId="Package">
                  <p:embed/>
                </p:oleObj>
              </mc:Choice>
              <mc:Fallback>
                <p:oleObj name="包装程序外壳对象" showAsIcon="1" r:id="rId4" imgW="2333625" imgH="523875" progId="Package">
                  <p:embed/>
                  <p:pic>
                    <p:nvPicPr>
                      <p:cNvPr id="0" name="图片 2114"/>
                      <p:cNvPicPr/>
                      <p:nvPr/>
                    </p:nvPicPr>
                    <p:blipFill>
                      <a:blip r:embed="rId5"/>
                      <a:stretch>
                        <a:fillRect/>
                      </a:stretch>
                    </p:blipFill>
                    <p:spPr>
                      <a:xfrm>
                        <a:off x="3972557" y="4856858"/>
                        <a:ext cx="2347913" cy="533400"/>
                      </a:xfrm>
                      <a:prstGeom prst="rect">
                        <a:avLst/>
                      </a:prstGeom>
                    </p:spPr>
                  </p:pic>
                </p:oleObj>
              </mc:Fallback>
            </mc:AlternateContent>
          </a:graphicData>
        </a:graphic>
      </p:graphicFrame>
      <p:graphicFrame>
        <p:nvGraphicFramePr>
          <p:cNvPr id="173" name="对象 172"/>
          <p:cNvGraphicFramePr>
            <a:graphicFrameLocks noChangeAspect="1"/>
          </p:cNvGraphicFramePr>
          <p:nvPr/>
        </p:nvGraphicFramePr>
        <p:xfrm>
          <a:off x="6320470" y="4891583"/>
          <a:ext cx="2528888" cy="533400"/>
        </p:xfrm>
        <a:graphic>
          <a:graphicData uri="http://schemas.openxmlformats.org/presentationml/2006/ole">
            <mc:AlternateContent xmlns:mc="http://schemas.openxmlformats.org/markup-compatibility/2006">
              <mc:Choice xmlns:v="urn:schemas-microsoft-com:vml" Requires="v">
                <p:oleObj spid="_x0000_s2116" name="包装程序外壳对象" showAsIcon="1" r:id="rId6" imgW="2514600" imgH="523875" progId="Package">
                  <p:embed/>
                </p:oleObj>
              </mc:Choice>
              <mc:Fallback>
                <p:oleObj name="包装程序外壳对象" showAsIcon="1" r:id="rId6" imgW="2514600" imgH="523875" progId="Package">
                  <p:embed/>
                  <p:pic>
                    <p:nvPicPr>
                      <p:cNvPr id="0" name="图片 2115"/>
                      <p:cNvPicPr/>
                      <p:nvPr/>
                    </p:nvPicPr>
                    <p:blipFill>
                      <a:blip r:embed="rId7"/>
                      <a:stretch>
                        <a:fillRect/>
                      </a:stretch>
                    </p:blipFill>
                    <p:spPr>
                      <a:xfrm>
                        <a:off x="6320470" y="4891583"/>
                        <a:ext cx="2528888" cy="533400"/>
                      </a:xfrm>
                      <a:prstGeom prst="rect">
                        <a:avLst/>
                      </a:prstGeom>
                    </p:spPr>
                  </p:pic>
                </p:oleObj>
              </mc:Fallback>
            </mc:AlternateContent>
          </a:graphicData>
        </a:graphic>
      </p:graphicFrame>
      <p:graphicFrame>
        <p:nvGraphicFramePr>
          <p:cNvPr id="174" name="对象 173"/>
          <p:cNvGraphicFramePr>
            <a:graphicFrameLocks noChangeAspect="1"/>
          </p:cNvGraphicFramePr>
          <p:nvPr/>
        </p:nvGraphicFramePr>
        <p:xfrm>
          <a:off x="9082801" y="4891583"/>
          <a:ext cx="554038" cy="533400"/>
        </p:xfrm>
        <a:graphic>
          <a:graphicData uri="http://schemas.openxmlformats.org/presentationml/2006/ole">
            <mc:AlternateContent xmlns:mc="http://schemas.openxmlformats.org/markup-compatibility/2006">
              <mc:Choice xmlns:v="urn:schemas-microsoft-com:vml" Requires="v">
                <p:oleObj spid="_x0000_s2117" name="包装程序外壳对象" showAsIcon="1" r:id="rId8" imgW="542925" imgH="523875" progId="Package">
                  <p:embed/>
                </p:oleObj>
              </mc:Choice>
              <mc:Fallback>
                <p:oleObj name="包装程序外壳对象" showAsIcon="1" r:id="rId8" imgW="542925" imgH="523875" progId="Package">
                  <p:embed/>
                  <p:pic>
                    <p:nvPicPr>
                      <p:cNvPr id="0" name="图片 2116"/>
                      <p:cNvPicPr/>
                      <p:nvPr/>
                    </p:nvPicPr>
                    <p:blipFill>
                      <a:blip r:embed="rId9"/>
                      <a:stretch>
                        <a:fillRect/>
                      </a:stretch>
                    </p:blipFill>
                    <p:spPr>
                      <a:xfrm>
                        <a:off x="9082801" y="4891583"/>
                        <a:ext cx="554038" cy="533400"/>
                      </a:xfrm>
                      <a:prstGeom prst="rect">
                        <a:avLst/>
                      </a:prstGeom>
                    </p:spPr>
                  </p:pic>
                </p:oleObj>
              </mc:Fallback>
            </mc:AlternateContent>
          </a:graphicData>
        </a:graphic>
      </p:graphicFrame>
      <p:sp>
        <p:nvSpPr>
          <p:cNvPr id="2" name="矩形 1"/>
          <p:cNvSpPr/>
          <p:nvPr/>
        </p:nvSpPr>
        <p:spPr>
          <a:xfrm>
            <a:off x="1046031" y="3864790"/>
            <a:ext cx="1646605" cy="461665"/>
          </a:xfrm>
          <a:prstGeom prst="rect">
            <a:avLst/>
          </a:prstGeom>
        </p:spPr>
        <p:txBody>
          <a:bodyPr wrap="none">
            <a:spAutoFit/>
          </a:bodyPr>
          <a:lstStyle/>
          <a:p>
            <a:r>
              <a:rPr lang="zh-CN" altLang="en-US" sz="2400" dirty="0"/>
              <a:t>数字   英文</a:t>
            </a:r>
            <a:endParaRPr lang="zh-CN" altLang="en-US" sz="2400" dirty="0"/>
          </a:p>
        </p:txBody>
      </p:sp>
      <p:sp>
        <p:nvSpPr>
          <p:cNvPr id="3" name="矩形 2"/>
          <p:cNvSpPr/>
          <p:nvPr/>
        </p:nvSpPr>
        <p:spPr>
          <a:xfrm>
            <a:off x="2985909" y="3912937"/>
            <a:ext cx="2645148" cy="369332"/>
          </a:xfrm>
          <a:prstGeom prst="rect">
            <a:avLst/>
          </a:prstGeom>
        </p:spPr>
        <p:txBody>
          <a:bodyPr wrap="none">
            <a:spAutoFit/>
          </a:bodyPr>
          <a:lstStyle/>
          <a:p>
            <a:r>
              <a:rPr lang="zh-CN" altLang="en-US" dirty="0"/>
              <a:t>Times New Roman (正文)</a:t>
            </a:r>
            <a:endParaRPr lang="zh-CN" altLang="en-US" dirty="0"/>
          </a:p>
        </p:txBody>
      </p:sp>
      <p:sp>
        <p:nvSpPr>
          <p:cNvPr id="4" name="椭圆 3"/>
          <p:cNvSpPr/>
          <p:nvPr/>
        </p:nvSpPr>
        <p:spPr>
          <a:xfrm>
            <a:off x="1071048" y="291130"/>
            <a:ext cx="798285" cy="798285"/>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椭圆 174"/>
          <p:cNvSpPr/>
          <p:nvPr/>
        </p:nvSpPr>
        <p:spPr>
          <a:xfrm>
            <a:off x="2111973" y="284842"/>
            <a:ext cx="798285" cy="798285"/>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6" name="椭圆 175"/>
          <p:cNvSpPr/>
          <p:nvPr/>
        </p:nvSpPr>
        <p:spPr>
          <a:xfrm>
            <a:off x="3152898" y="278554"/>
            <a:ext cx="798285" cy="798285"/>
          </a:xfrm>
          <a:prstGeom prst="ellipse">
            <a:avLst/>
          </a:prstGeom>
          <a:solidFill>
            <a:srgbClr val="E3C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7" name="椭圆 176"/>
          <p:cNvSpPr/>
          <p:nvPr/>
        </p:nvSpPr>
        <p:spPr>
          <a:xfrm>
            <a:off x="4193823" y="272266"/>
            <a:ext cx="798285" cy="798285"/>
          </a:xfrm>
          <a:prstGeom prst="ellipse">
            <a:avLst/>
          </a:pr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wipe(left)">
                                      <p:cBhvr>
                                        <p:cTn id="7" dur="500"/>
                                        <p:tgtEl>
                                          <p:spTgt spid="100"/>
                                        </p:tgtEl>
                                      </p:cBhvr>
                                    </p:animEffect>
                                  </p:childTnLst>
                                </p:cTn>
                              </p:par>
                              <p:par>
                                <p:cTn id="8" presetID="47"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650"/>
                                        <p:tgtEl>
                                          <p:spTgt spid="7"/>
                                        </p:tgtEl>
                                      </p:cBhvr>
                                    </p:animEffect>
                                    <p:anim calcmode="lin" valueType="num">
                                      <p:cBhvr>
                                        <p:cTn id="11" dur="650" fill="hold"/>
                                        <p:tgtEl>
                                          <p:spTgt spid="7"/>
                                        </p:tgtEl>
                                        <p:attrNameLst>
                                          <p:attrName>ppt_x</p:attrName>
                                        </p:attrNameLst>
                                      </p:cBhvr>
                                      <p:tavLst>
                                        <p:tav tm="0">
                                          <p:val>
                                            <p:strVal val="#ppt_x"/>
                                          </p:val>
                                        </p:tav>
                                        <p:tav tm="100000">
                                          <p:val>
                                            <p:strVal val="#ppt_x"/>
                                          </p:val>
                                        </p:tav>
                                      </p:tavLst>
                                    </p:anim>
                                    <p:anim calcmode="lin" valueType="num">
                                      <p:cBhvr>
                                        <p:cTn id="12" dur="650" fill="hold"/>
                                        <p:tgtEl>
                                          <p:spTgt spid="7"/>
                                        </p:tgtEl>
                                        <p:attrNameLst>
                                          <p:attrName>ppt_y</p:attrName>
                                        </p:attrNameLst>
                                      </p:cBhvr>
                                      <p:tavLst>
                                        <p:tav tm="0">
                                          <p:val>
                                            <p:strVal val="#ppt_y-.1"/>
                                          </p:val>
                                        </p:tav>
                                        <p:tav tm="100000">
                                          <p:val>
                                            <p:strVal val="#ppt_y"/>
                                          </p:val>
                                        </p:tav>
                                      </p:tavLst>
                                    </p:anim>
                                  </p:childTnLst>
                                </p:cTn>
                              </p:par>
                            </p:childTnLst>
                          </p:cTn>
                        </p:par>
                        <p:par>
                          <p:cTn id="13" fill="hold">
                            <p:stCondLst>
                              <p:cond delay="500"/>
                            </p:stCondLst>
                            <p:childTnLst>
                              <p:par>
                                <p:cTn id="14" presetID="17" presetClass="entr" presetSubtype="8" fill="hold" nodeType="afterEffect">
                                  <p:stCondLst>
                                    <p:cond delay="0"/>
                                  </p:stCondLst>
                                  <p:childTnLst>
                                    <p:set>
                                      <p:cBhvr>
                                        <p:cTn id="15" dur="1" fill="hold">
                                          <p:stCondLst>
                                            <p:cond delay="0"/>
                                          </p:stCondLst>
                                        </p:cTn>
                                        <p:tgtEl>
                                          <p:spTgt spid="165"/>
                                        </p:tgtEl>
                                        <p:attrNameLst>
                                          <p:attrName>style.visibility</p:attrName>
                                        </p:attrNameLst>
                                      </p:cBhvr>
                                      <p:to>
                                        <p:strVal val="visible"/>
                                      </p:to>
                                    </p:set>
                                    <p:anim calcmode="lin" valueType="num">
                                      <p:cBhvr>
                                        <p:cTn id="16" dur="500" fill="hold"/>
                                        <p:tgtEl>
                                          <p:spTgt spid="165"/>
                                        </p:tgtEl>
                                        <p:attrNameLst>
                                          <p:attrName>ppt_x</p:attrName>
                                        </p:attrNameLst>
                                      </p:cBhvr>
                                      <p:tavLst>
                                        <p:tav tm="0">
                                          <p:val>
                                            <p:strVal val="#ppt_x-#ppt_w/2"/>
                                          </p:val>
                                        </p:tav>
                                        <p:tav tm="100000">
                                          <p:val>
                                            <p:strVal val="#ppt_x"/>
                                          </p:val>
                                        </p:tav>
                                      </p:tavLst>
                                    </p:anim>
                                    <p:anim calcmode="lin" valueType="num">
                                      <p:cBhvr>
                                        <p:cTn id="17" dur="500" fill="hold"/>
                                        <p:tgtEl>
                                          <p:spTgt spid="165"/>
                                        </p:tgtEl>
                                        <p:attrNameLst>
                                          <p:attrName>ppt_y</p:attrName>
                                        </p:attrNameLst>
                                      </p:cBhvr>
                                      <p:tavLst>
                                        <p:tav tm="0">
                                          <p:val>
                                            <p:strVal val="#ppt_y"/>
                                          </p:val>
                                        </p:tav>
                                        <p:tav tm="100000">
                                          <p:val>
                                            <p:strVal val="#ppt_y"/>
                                          </p:val>
                                        </p:tav>
                                      </p:tavLst>
                                    </p:anim>
                                    <p:anim calcmode="lin" valueType="num">
                                      <p:cBhvr>
                                        <p:cTn id="18" dur="500" fill="hold"/>
                                        <p:tgtEl>
                                          <p:spTgt spid="165"/>
                                        </p:tgtEl>
                                        <p:attrNameLst>
                                          <p:attrName>ppt_w</p:attrName>
                                        </p:attrNameLst>
                                      </p:cBhvr>
                                      <p:tavLst>
                                        <p:tav tm="0">
                                          <p:val>
                                            <p:fltVal val="0"/>
                                          </p:val>
                                        </p:tav>
                                        <p:tav tm="100000">
                                          <p:val>
                                            <p:strVal val="#ppt_w"/>
                                          </p:val>
                                        </p:tav>
                                      </p:tavLst>
                                    </p:anim>
                                    <p:anim calcmode="lin" valueType="num">
                                      <p:cBhvr>
                                        <p:cTn id="19" dur="500" fill="hold"/>
                                        <p:tgtEl>
                                          <p:spTgt spid="16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文本框 5"/>
          <p:cNvSpPr txBox="1"/>
          <p:nvPr/>
        </p:nvSpPr>
        <p:spPr>
          <a:xfrm>
            <a:off x="1412859" y="2028616"/>
            <a:ext cx="9655207" cy="2800767"/>
          </a:xfrm>
          <a:prstGeom prst="rect">
            <a:avLst/>
          </a:prstGeom>
          <a:noFill/>
        </p:spPr>
        <p:txBody>
          <a:bodyPr wrap="none" rtlCol="0">
            <a:spAutoFit/>
          </a:bodyPr>
          <a:lstStyle/>
          <a:p>
            <a:r>
              <a:rPr lang="en-US" altLang="zh-CN" sz="8800" dirty="0">
                <a:solidFill>
                  <a:srgbClr val="FF0000"/>
                </a:solidFill>
              </a:rPr>
              <a:t>PS:</a:t>
            </a:r>
            <a:r>
              <a:rPr lang="zh-CN" altLang="en-US" sz="8800" dirty="0">
                <a:solidFill>
                  <a:srgbClr val="FF0000"/>
                </a:solidFill>
              </a:rPr>
              <a:t>内容可编辑范围</a:t>
            </a:r>
            <a:endParaRPr lang="en-US" altLang="zh-CN" sz="8800" dirty="0">
              <a:solidFill>
                <a:srgbClr val="FF0000"/>
              </a:solidFill>
            </a:endParaRPr>
          </a:p>
          <a:p>
            <a:r>
              <a:rPr lang="zh-CN" altLang="en-US" sz="8800" dirty="0">
                <a:solidFill>
                  <a:srgbClr val="FF0000"/>
                </a:solidFill>
              </a:rPr>
              <a:t>在异形框内</a:t>
            </a:r>
            <a:endParaRPr lang="zh-CN" altLang="en-US" sz="8800" dirty="0">
              <a:solidFill>
                <a:srgbClr val="FF0000"/>
              </a:solidFill>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p:cNvSpPr/>
          <p:nvPr/>
        </p:nvSpPr>
        <p:spPr>
          <a:xfrm>
            <a:off x="4828858" y="3447992"/>
            <a:ext cx="5896291" cy="819208"/>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4000" b="1" dirty="0">
                <a:solidFill>
                  <a:srgbClr val="002060"/>
                </a:solidFill>
                <a:latin typeface="+mj-lt"/>
                <a:ea typeface="思源黑体 CN Heavy" panose="020B0A00000000000000" pitchFamily="34" charset="-122"/>
                <a:cs typeface="+mn-ea"/>
                <a:sym typeface="+mn-lt"/>
              </a:rPr>
              <a:t>信息隐藏的历史回顾</a:t>
            </a:r>
            <a:endParaRPr lang="zh-CN" altLang="en-US" sz="4000" b="1" dirty="0">
              <a:solidFill>
                <a:srgbClr val="002060"/>
              </a:solidFill>
              <a:latin typeface="+mj-lt"/>
              <a:ea typeface="思源黑体 CN Heavy" panose="020B0A00000000000000" pitchFamily="34" charset="-122"/>
              <a:cs typeface="+mn-ea"/>
              <a:sym typeface="+mn-lt"/>
            </a:endParaRPr>
          </a:p>
        </p:txBody>
      </p:sp>
      <p:grpSp>
        <p:nvGrpSpPr>
          <p:cNvPr id="7" name="组合 6"/>
          <p:cNvGrpSpPr/>
          <p:nvPr/>
        </p:nvGrpSpPr>
        <p:grpSpPr>
          <a:xfrm flipH="1">
            <a:off x="1645005" y="3787822"/>
            <a:ext cx="3183854" cy="139546"/>
            <a:chOff x="5803418" y="4388994"/>
            <a:chExt cx="3183854" cy="139546"/>
          </a:xfrm>
        </p:grpSpPr>
        <p:cxnSp>
          <p:nvCxnSpPr>
            <p:cNvPr id="5" name="直接连接符 4"/>
            <p:cNvCxnSpPr>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3332480" y="816453"/>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cxnSp>
        <p:nvCxnSpPr>
          <p:cNvPr id="12" name="直接箭头连接符 11"/>
          <p:cNvCxnSpPr/>
          <p:nvPr/>
        </p:nvCxnSpPr>
        <p:spPr>
          <a:xfrm>
            <a:off x="3940060" y="1158189"/>
            <a:ext cx="619240" cy="0"/>
          </a:xfrm>
          <a:prstGeom prst="straightConnector1">
            <a:avLst/>
          </a:prstGeom>
          <a:ln w="25400">
            <a:solidFill>
              <a:srgbClr val="0F73EE"/>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 name="atom_192635"/>
          <p:cNvSpPr>
            <a:spLocks noChangeAspect="1"/>
          </p:cNvSpPr>
          <p:nvPr/>
        </p:nvSpPr>
        <p:spPr bwMode="auto">
          <a:xfrm>
            <a:off x="3489408" y="961747"/>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8" name="矩形 17"/>
          <p:cNvSpPr/>
          <p:nvPr/>
        </p:nvSpPr>
        <p:spPr>
          <a:xfrm>
            <a:off x="4573814" y="881138"/>
            <a:ext cx="3877985" cy="584775"/>
          </a:xfrm>
          <a:prstGeom prst="rect">
            <a:avLst/>
          </a:prstGeom>
        </p:spPr>
        <p:txBody>
          <a:bodyPr wrap="none">
            <a:spAutoFit/>
          </a:bodyPr>
          <a:lstStyle/>
          <a:p>
            <a:pPr fontAlgn="base">
              <a:spcAft>
                <a:spcPct val="0"/>
              </a:spcAft>
              <a:defRPr/>
            </a:pPr>
            <a:r>
              <a:rPr lang="zh-CN" altLang="en-US" sz="3200" dirty="0">
                <a:solidFill>
                  <a:schemeClr val="tx1">
                    <a:lumMod val="85000"/>
                    <a:lumOff val="15000"/>
                  </a:schemeClr>
                </a:solidFill>
                <a:latin typeface="+mj-ea"/>
                <a:ea typeface="+mj-ea"/>
              </a:rPr>
              <a:t>信息隐藏的历史回顾</a:t>
            </a:r>
            <a:endParaRPr lang="zh-CN" altLang="en-US" sz="3200" dirty="0">
              <a:solidFill>
                <a:schemeClr val="tx1">
                  <a:lumMod val="85000"/>
                  <a:lumOff val="15000"/>
                </a:schemeClr>
              </a:solidFill>
              <a:latin typeface="+mj-ea"/>
              <a:ea typeface="+mj-ea"/>
            </a:endParaRPr>
          </a:p>
        </p:txBody>
      </p:sp>
      <p:grpSp>
        <p:nvGrpSpPr>
          <p:cNvPr id="11" name="组合 10"/>
          <p:cNvGrpSpPr/>
          <p:nvPr/>
        </p:nvGrpSpPr>
        <p:grpSpPr>
          <a:xfrm>
            <a:off x="3614151" y="2254581"/>
            <a:ext cx="4963698" cy="617070"/>
            <a:chOff x="5493750" y="892151"/>
            <a:chExt cx="4963698" cy="617070"/>
          </a:xfrm>
        </p:grpSpPr>
        <p:sp>
          <p:nvSpPr>
            <p:cNvPr id="13" name="矩形: 圆角 12"/>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4"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15" name="矩形: 圆角 14"/>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lumMod val="85000"/>
                      <a:lumOff val="15000"/>
                    </a:schemeClr>
                  </a:solidFill>
                  <a:ea typeface="+mj-ea"/>
                  <a:cs typeface="+mn-ea"/>
                  <a:sym typeface="+mn-lt"/>
                </a:rPr>
                <a:t>技术性的隐写术</a:t>
              </a:r>
              <a:endParaRPr lang="zh-CN" altLang="en-US" sz="2400" dirty="0">
                <a:solidFill>
                  <a:schemeClr val="tx1">
                    <a:lumMod val="85000"/>
                    <a:lumOff val="15000"/>
                  </a:schemeClr>
                </a:solidFill>
                <a:ea typeface="+mj-ea"/>
                <a:cs typeface="+mn-ea"/>
                <a:sym typeface="+mn-lt"/>
              </a:endParaRPr>
            </a:p>
          </p:txBody>
        </p:sp>
      </p:grpSp>
      <p:grpSp>
        <p:nvGrpSpPr>
          <p:cNvPr id="16" name="组合 15"/>
          <p:cNvGrpSpPr/>
          <p:nvPr/>
        </p:nvGrpSpPr>
        <p:grpSpPr>
          <a:xfrm>
            <a:off x="3614151" y="3450068"/>
            <a:ext cx="4963698" cy="617070"/>
            <a:chOff x="5493750" y="892151"/>
            <a:chExt cx="4963698" cy="617070"/>
          </a:xfrm>
        </p:grpSpPr>
        <p:sp>
          <p:nvSpPr>
            <p:cNvPr id="17" name="矩形: 圆角 16"/>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9"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20" name="矩形: 圆角 19"/>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F73EE"/>
                  </a:solidFill>
                  <a:ea typeface="+mj-ea"/>
                  <a:cs typeface="+mn-ea"/>
                  <a:sym typeface="+mn-lt"/>
                </a:rPr>
                <a:t>语言学中的隐写术</a:t>
              </a:r>
              <a:endParaRPr lang="zh-CN" altLang="en-US" sz="2400" dirty="0">
                <a:solidFill>
                  <a:srgbClr val="0F73EE"/>
                </a:solidFill>
                <a:ea typeface="+mj-ea"/>
                <a:cs typeface="+mn-ea"/>
                <a:sym typeface="+mn-lt"/>
              </a:endParaRPr>
            </a:p>
          </p:txBody>
        </p:sp>
      </p:grpSp>
      <p:grpSp>
        <p:nvGrpSpPr>
          <p:cNvPr id="21" name="组合 20"/>
          <p:cNvGrpSpPr/>
          <p:nvPr/>
        </p:nvGrpSpPr>
        <p:grpSpPr>
          <a:xfrm>
            <a:off x="3614151" y="4645555"/>
            <a:ext cx="4963698" cy="617070"/>
            <a:chOff x="5493750" y="892151"/>
            <a:chExt cx="4963698" cy="617070"/>
          </a:xfrm>
        </p:grpSpPr>
        <p:sp>
          <p:nvSpPr>
            <p:cNvPr id="22" name="矩形: 圆角 21"/>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3"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24" name="矩形: 圆角 23"/>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lumMod val="85000"/>
                      <a:lumOff val="15000"/>
                    </a:schemeClr>
                  </a:solidFill>
                  <a:ea typeface="+mj-ea"/>
                  <a:cs typeface="+mn-ea"/>
                  <a:sym typeface="+mn-lt"/>
                </a:rPr>
                <a:t>保护版权的隐写术</a:t>
              </a:r>
              <a:endParaRPr lang="zh-CN" altLang="en-US" sz="2400" dirty="0">
                <a:solidFill>
                  <a:schemeClr val="tx1">
                    <a:lumMod val="85000"/>
                    <a:lumOff val="15000"/>
                  </a:schemeClr>
                </a:solidFill>
                <a:ea typeface="+mj-ea"/>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 calcmode="lin" valueType="num">
                                      <p:cBhvr>
                                        <p:cTn id="9" dur="500" fill="hold"/>
                                        <p:tgtEl>
                                          <p:spTgt spid="10"/>
                                        </p:tgtEl>
                                        <p:attrNameLst>
                                          <p:attrName>style.rotation</p:attrName>
                                        </p:attrNameLst>
                                      </p:cBhvr>
                                      <p:tavLst>
                                        <p:tav tm="0">
                                          <p:val>
                                            <p:fltVal val="90"/>
                                          </p:val>
                                        </p:tav>
                                        <p:tav tm="100000">
                                          <p:val>
                                            <p:fltVal val="0"/>
                                          </p:val>
                                        </p:tav>
                                      </p:tavLst>
                                    </p:anim>
                                    <p:animEffect transition="in" filter="fade">
                                      <p:cBhvr>
                                        <p:cTn id="10" dur="500"/>
                                        <p:tgtEl>
                                          <p:spTgt spid="10"/>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 calcmode="lin" valueType="num">
                                      <p:cBhvr>
                                        <p:cTn id="15" dur="500" fill="hold"/>
                                        <p:tgtEl>
                                          <p:spTgt spid="9"/>
                                        </p:tgtEl>
                                        <p:attrNameLst>
                                          <p:attrName>style.rotation</p:attrName>
                                        </p:attrNameLst>
                                      </p:cBhvr>
                                      <p:tavLst>
                                        <p:tav tm="0">
                                          <p:val>
                                            <p:fltVal val="90"/>
                                          </p:val>
                                        </p:tav>
                                        <p:tav tm="100000">
                                          <p:val>
                                            <p:fltVal val="0"/>
                                          </p:val>
                                        </p:tav>
                                      </p:tavLst>
                                    </p:anim>
                                    <p:animEffect transition="in" filter="fade">
                                      <p:cBhvr>
                                        <p:cTn id="16" dur="500"/>
                                        <p:tgtEl>
                                          <p:spTgt spid="9"/>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left)">
                                      <p:cBhvr>
                                        <p:cTn id="20" dur="500"/>
                                        <p:tgtEl>
                                          <p:spTgt spid="12"/>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ipe(left)">
                                      <p:cBhvr>
                                        <p:cTn id="24" dur="500"/>
                                        <p:tgtEl>
                                          <p:spTgt spid="18"/>
                                        </p:tgtEl>
                                      </p:cBhvr>
                                    </p:animEffect>
                                  </p:childTnLst>
                                </p:cTn>
                              </p:par>
                            </p:childTnLst>
                          </p:cTn>
                        </p:par>
                        <p:par>
                          <p:cTn id="25" fill="hold">
                            <p:stCondLst>
                              <p:cond delay="1500"/>
                            </p:stCondLst>
                            <p:childTnLst>
                              <p:par>
                                <p:cTn id="26" presetID="17" presetClass="entr" presetSubtype="8" fill="hold"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ppt_x</p:attrName>
                                        </p:attrNameLst>
                                      </p:cBhvr>
                                      <p:tavLst>
                                        <p:tav tm="0">
                                          <p:val>
                                            <p:strVal val="#ppt_x-#ppt_w/2"/>
                                          </p:val>
                                        </p:tav>
                                        <p:tav tm="100000">
                                          <p:val>
                                            <p:strVal val="#ppt_x"/>
                                          </p:val>
                                        </p:tav>
                                      </p:tavLst>
                                    </p:anim>
                                    <p:anim calcmode="lin" valueType="num">
                                      <p:cBhvr>
                                        <p:cTn id="29" dur="500" fill="hold"/>
                                        <p:tgtEl>
                                          <p:spTgt spid="11"/>
                                        </p:tgtEl>
                                        <p:attrNameLst>
                                          <p:attrName>ppt_y</p:attrName>
                                        </p:attrNameLst>
                                      </p:cBhvr>
                                      <p:tavLst>
                                        <p:tav tm="0">
                                          <p:val>
                                            <p:strVal val="#ppt_y"/>
                                          </p:val>
                                        </p:tav>
                                        <p:tav tm="100000">
                                          <p:val>
                                            <p:strVal val="#ppt_y"/>
                                          </p:val>
                                        </p:tav>
                                      </p:tavLst>
                                    </p:anim>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strVal val="#ppt_h"/>
                                          </p:val>
                                        </p:tav>
                                        <p:tav tm="100000">
                                          <p:val>
                                            <p:strVal val="#ppt_h"/>
                                          </p:val>
                                        </p:tav>
                                      </p:tavLst>
                                    </p:anim>
                                  </p:childTnLst>
                                </p:cTn>
                              </p:par>
                            </p:childTnLst>
                          </p:cTn>
                        </p:par>
                        <p:par>
                          <p:cTn id="32" fill="hold">
                            <p:stCondLst>
                              <p:cond delay="2000"/>
                            </p:stCondLst>
                            <p:childTnLst>
                              <p:par>
                                <p:cTn id="33" presetID="17" presetClass="entr" presetSubtype="8" fill="hold" nodeType="after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p:cTn id="35" dur="500" fill="hold"/>
                                        <p:tgtEl>
                                          <p:spTgt spid="16"/>
                                        </p:tgtEl>
                                        <p:attrNameLst>
                                          <p:attrName>ppt_x</p:attrName>
                                        </p:attrNameLst>
                                      </p:cBhvr>
                                      <p:tavLst>
                                        <p:tav tm="0">
                                          <p:val>
                                            <p:strVal val="#ppt_x-#ppt_w/2"/>
                                          </p:val>
                                        </p:tav>
                                        <p:tav tm="100000">
                                          <p:val>
                                            <p:strVal val="#ppt_x"/>
                                          </p:val>
                                        </p:tav>
                                      </p:tavLst>
                                    </p:anim>
                                    <p:anim calcmode="lin" valueType="num">
                                      <p:cBhvr>
                                        <p:cTn id="36" dur="500" fill="hold"/>
                                        <p:tgtEl>
                                          <p:spTgt spid="16"/>
                                        </p:tgtEl>
                                        <p:attrNameLst>
                                          <p:attrName>ppt_y</p:attrName>
                                        </p:attrNameLst>
                                      </p:cBhvr>
                                      <p:tavLst>
                                        <p:tav tm="0">
                                          <p:val>
                                            <p:strVal val="#ppt_y"/>
                                          </p:val>
                                        </p:tav>
                                        <p:tav tm="100000">
                                          <p:val>
                                            <p:strVal val="#ppt_y"/>
                                          </p:val>
                                        </p:tav>
                                      </p:tavLst>
                                    </p:anim>
                                    <p:anim calcmode="lin" valueType="num">
                                      <p:cBhvr>
                                        <p:cTn id="37" dur="500" fill="hold"/>
                                        <p:tgtEl>
                                          <p:spTgt spid="16"/>
                                        </p:tgtEl>
                                        <p:attrNameLst>
                                          <p:attrName>ppt_w</p:attrName>
                                        </p:attrNameLst>
                                      </p:cBhvr>
                                      <p:tavLst>
                                        <p:tav tm="0">
                                          <p:val>
                                            <p:fltVal val="0"/>
                                          </p:val>
                                        </p:tav>
                                        <p:tav tm="100000">
                                          <p:val>
                                            <p:strVal val="#ppt_w"/>
                                          </p:val>
                                        </p:tav>
                                      </p:tavLst>
                                    </p:anim>
                                    <p:anim calcmode="lin" valueType="num">
                                      <p:cBhvr>
                                        <p:cTn id="38" dur="500" fill="hold"/>
                                        <p:tgtEl>
                                          <p:spTgt spid="16"/>
                                        </p:tgtEl>
                                        <p:attrNameLst>
                                          <p:attrName>ppt_h</p:attrName>
                                        </p:attrNameLst>
                                      </p:cBhvr>
                                      <p:tavLst>
                                        <p:tav tm="0">
                                          <p:val>
                                            <p:strVal val="#ppt_h"/>
                                          </p:val>
                                        </p:tav>
                                        <p:tav tm="100000">
                                          <p:val>
                                            <p:strVal val="#ppt_h"/>
                                          </p:val>
                                        </p:tav>
                                      </p:tavLst>
                                    </p:anim>
                                  </p:childTnLst>
                                </p:cTn>
                              </p:par>
                            </p:childTnLst>
                          </p:cTn>
                        </p:par>
                        <p:par>
                          <p:cTn id="39" fill="hold">
                            <p:stCondLst>
                              <p:cond delay="2500"/>
                            </p:stCondLst>
                            <p:childTnLst>
                              <p:par>
                                <p:cTn id="40" presetID="17" presetClass="entr" presetSubtype="8" fill="hold" nodeType="after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p:cTn id="42" dur="500" fill="hold"/>
                                        <p:tgtEl>
                                          <p:spTgt spid="21"/>
                                        </p:tgtEl>
                                        <p:attrNameLst>
                                          <p:attrName>ppt_x</p:attrName>
                                        </p:attrNameLst>
                                      </p:cBhvr>
                                      <p:tavLst>
                                        <p:tav tm="0">
                                          <p:val>
                                            <p:strVal val="#ppt_x-#ppt_w/2"/>
                                          </p:val>
                                        </p:tav>
                                        <p:tav tm="100000">
                                          <p:val>
                                            <p:strVal val="#ppt_x"/>
                                          </p:val>
                                        </p:tav>
                                      </p:tavLst>
                                    </p:anim>
                                    <p:anim calcmode="lin" valueType="num">
                                      <p:cBhvr>
                                        <p:cTn id="43" dur="500" fill="hold"/>
                                        <p:tgtEl>
                                          <p:spTgt spid="21"/>
                                        </p:tgtEl>
                                        <p:attrNameLst>
                                          <p:attrName>ppt_y</p:attrName>
                                        </p:attrNameLst>
                                      </p:cBhvr>
                                      <p:tavLst>
                                        <p:tav tm="0">
                                          <p:val>
                                            <p:strVal val="#ppt_y"/>
                                          </p:val>
                                        </p:tav>
                                        <p:tav tm="100000">
                                          <p:val>
                                            <p:strVal val="#ppt_y"/>
                                          </p:val>
                                        </p:tav>
                                      </p:tavLst>
                                    </p:anim>
                                    <p:anim calcmode="lin" valueType="num">
                                      <p:cBhvr>
                                        <p:cTn id="44" dur="500" fill="hold"/>
                                        <p:tgtEl>
                                          <p:spTgt spid="21"/>
                                        </p:tgtEl>
                                        <p:attrNameLst>
                                          <p:attrName>ppt_w</p:attrName>
                                        </p:attrNameLst>
                                      </p:cBhvr>
                                      <p:tavLst>
                                        <p:tav tm="0">
                                          <p:val>
                                            <p:fltVal val="0"/>
                                          </p:val>
                                        </p:tav>
                                        <p:tav tm="100000">
                                          <p:val>
                                            <p:strVal val="#ppt_w"/>
                                          </p:val>
                                        </p:tav>
                                      </p:tavLst>
                                    </p:anim>
                                    <p:anim calcmode="lin" valueType="num">
                                      <p:cBhvr>
                                        <p:cTn id="45" dur="500" fill="hold"/>
                                        <p:tgtEl>
                                          <p:spTgt spid="2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536" name="组合 65535"/>
          <p:cNvGrpSpPr/>
          <p:nvPr/>
        </p:nvGrpSpPr>
        <p:grpSpPr>
          <a:xfrm>
            <a:off x="2778312" y="2562627"/>
            <a:ext cx="6635578" cy="1109044"/>
            <a:chOff x="3279913" y="488294"/>
            <a:chExt cx="6635578" cy="1109044"/>
          </a:xfrm>
        </p:grpSpPr>
        <p:grpSp>
          <p:nvGrpSpPr>
            <p:cNvPr id="14" name="组合 13"/>
            <p:cNvGrpSpPr/>
            <p:nvPr/>
          </p:nvGrpSpPr>
          <p:grpSpPr>
            <a:xfrm>
              <a:off x="3279913" y="909457"/>
              <a:ext cx="6635578" cy="687881"/>
              <a:chOff x="3279913" y="909457"/>
              <a:chExt cx="6635578" cy="687881"/>
            </a:xfrm>
          </p:grpSpPr>
          <p:sp>
            <p:nvSpPr>
              <p:cNvPr id="10" name="矩形: 圆角 9"/>
              <p:cNvSpPr/>
              <p:nvPr/>
            </p:nvSpPr>
            <p:spPr>
              <a:xfrm>
                <a:off x="3279913" y="909457"/>
                <a:ext cx="663557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4" name="文本框 3"/>
              <p:cNvSpPr txBox="1"/>
              <p:nvPr/>
            </p:nvSpPr>
            <p:spPr>
              <a:xfrm>
                <a:off x="5151389" y="1032190"/>
                <a:ext cx="3467616"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rPr>
                  <a:t>语言学中的隐写术</a:t>
                </a:r>
                <a:endParaRPr lang="zh-CN" altLang="en-US" sz="32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sym typeface="+mn-ea"/>
                </a:endParaRPr>
              </a:p>
            </p:txBody>
          </p:sp>
        </p:grpSp>
        <p:grpSp>
          <p:nvGrpSpPr>
            <p:cNvPr id="15"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16"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0"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6"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7"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8"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9"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0"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1"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2"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3"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4"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5"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6"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7"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5536"/>
                                        </p:tgtEl>
                                        <p:attrNameLst>
                                          <p:attrName>style.visibility</p:attrName>
                                        </p:attrNameLst>
                                      </p:cBhvr>
                                      <p:to>
                                        <p:strVal val="visible"/>
                                      </p:to>
                                    </p:set>
                                    <p:animEffect transition="in" filter="fade">
                                      <p:cBhvr>
                                        <p:cTn id="7" dur="650"/>
                                        <p:tgtEl>
                                          <p:spTgt spid="65536"/>
                                        </p:tgtEl>
                                      </p:cBhvr>
                                    </p:animEffect>
                                    <p:anim calcmode="lin" valueType="num">
                                      <p:cBhvr>
                                        <p:cTn id="8" dur="650" fill="hold"/>
                                        <p:tgtEl>
                                          <p:spTgt spid="65536"/>
                                        </p:tgtEl>
                                        <p:attrNameLst>
                                          <p:attrName>ppt_x</p:attrName>
                                        </p:attrNameLst>
                                      </p:cBhvr>
                                      <p:tavLst>
                                        <p:tav tm="0">
                                          <p:val>
                                            <p:strVal val="#ppt_x"/>
                                          </p:val>
                                        </p:tav>
                                        <p:tav tm="100000">
                                          <p:val>
                                            <p:strVal val="#ppt_x"/>
                                          </p:val>
                                        </p:tav>
                                      </p:tavLst>
                                    </p:anim>
                                    <p:anim calcmode="lin" valueType="num">
                                      <p:cBhvr>
                                        <p:cTn id="9" dur="650" fill="hold"/>
                                        <p:tgtEl>
                                          <p:spTgt spid="655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4360400" cy="840284"/>
            <a:chOff x="3135993" y="1051060"/>
            <a:chExt cx="4360400" cy="840284"/>
          </a:xfrm>
        </p:grpSpPr>
        <p:sp>
          <p:nvSpPr>
            <p:cNvPr id="20" name="矩形: 圆角 19"/>
            <p:cNvSpPr/>
            <p:nvPr/>
          </p:nvSpPr>
          <p:spPr>
            <a:xfrm>
              <a:off x="3839426" y="1280937"/>
              <a:ext cx="365696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3416320"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诗情画意传“密语”</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1</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56" name="组合 55"/>
          <p:cNvGrpSpPr/>
          <p:nvPr/>
        </p:nvGrpSpPr>
        <p:grpSpPr>
          <a:xfrm>
            <a:off x="1358373" y="1968012"/>
            <a:ext cx="9442977" cy="1591615"/>
            <a:chOff x="1076853" y="5080315"/>
            <a:chExt cx="5054600" cy="1936598"/>
          </a:xfrm>
        </p:grpSpPr>
        <p:cxnSp>
          <p:nvCxnSpPr>
            <p:cNvPr id="57" name="直接连接符 56"/>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58" name="矩形: 圆角 57"/>
            <p:cNvSpPr/>
            <p:nvPr/>
          </p:nvSpPr>
          <p:spPr>
            <a:xfrm>
              <a:off x="1076853" y="5228960"/>
              <a:ext cx="5054600" cy="1787953"/>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59" name="矩形 58"/>
          <p:cNvSpPr/>
          <p:nvPr/>
        </p:nvSpPr>
        <p:spPr>
          <a:xfrm>
            <a:off x="1564294" y="2153314"/>
            <a:ext cx="9031134" cy="1392241"/>
          </a:xfrm>
          <a:prstGeom prst="rect">
            <a:avLst/>
          </a:prstGeom>
        </p:spPr>
        <p:txBody>
          <a:bodyPr wrap="square">
            <a:spAutoFit/>
          </a:bodyPr>
          <a:lstStyle/>
          <a:p>
            <a:pPr fontAlgn="base">
              <a:lnSpc>
                <a:spcPct val="120000"/>
              </a:lnSpc>
              <a:spcAft>
                <a:spcPct val="0"/>
              </a:spcAft>
              <a:defRPr/>
            </a:pPr>
            <a:r>
              <a:rPr lang="zh-CN" altLang="en-US" sz="2400" dirty="0">
                <a:latin typeface="+mn-ea"/>
              </a:rPr>
              <a:t>我国古代早有以藏头诗、藏尾诗、漏格诗以及绘画等形式，将要表达的意思和“密语”隐藏在诗文或画卷中的特定位置，一般人只注意诗或画的表面意境，而不会去注意或破解隐藏其中的密语。例如：</a:t>
            </a:r>
            <a:endParaRPr lang="zh-CN" altLang="en-US" sz="2400" dirty="0">
              <a:latin typeface="+mn-ea"/>
            </a:endParaRPr>
          </a:p>
        </p:txBody>
      </p:sp>
      <p:grpSp>
        <p:nvGrpSpPr>
          <p:cNvPr id="18" name="组合 17"/>
          <p:cNvGrpSpPr/>
          <p:nvPr/>
        </p:nvGrpSpPr>
        <p:grpSpPr>
          <a:xfrm>
            <a:off x="1445458" y="4238171"/>
            <a:ext cx="1484790" cy="1484790"/>
            <a:chOff x="1882937" y="2051686"/>
            <a:chExt cx="1438016" cy="1438016"/>
          </a:xfrm>
        </p:grpSpPr>
        <p:sp>
          <p:nvSpPr>
            <p:cNvPr id="19" name="椭圆 18"/>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21" name="矩形 20"/>
            <p:cNvSpPr/>
            <p:nvPr/>
          </p:nvSpPr>
          <p:spPr>
            <a:xfrm>
              <a:off x="1998232" y="2528654"/>
              <a:ext cx="1213367" cy="494831"/>
            </a:xfrm>
            <a:prstGeom prst="rect">
              <a:avLst/>
            </a:prstGeom>
          </p:spPr>
          <p:txBody>
            <a:bodyPr wrap="none" anchor="ctr">
              <a:spAutoFit/>
            </a:bodyPr>
            <a:lstStyle/>
            <a:p>
              <a:pPr algn="ctr"/>
              <a:r>
                <a:rPr lang="zh-CN" altLang="en-US" sz="2400" b="1" dirty="0">
                  <a:solidFill>
                    <a:schemeClr val="bg1"/>
                  </a:solidFill>
                  <a:effectLst>
                    <a:outerShdw blurRad="38100" dist="38100" dir="2700000" algn="tl">
                      <a:srgbClr val="000000">
                        <a:alpha val="43137"/>
                      </a:srgbClr>
                    </a:outerShdw>
                  </a:effectLst>
                  <a:latin typeface="+mn-ea"/>
                </a:rPr>
                <a:t>藏头诗</a:t>
              </a:r>
              <a:endParaRPr lang="zh-CN" altLang="en-US" sz="2400" b="1" dirty="0">
                <a:solidFill>
                  <a:schemeClr val="bg1"/>
                </a:solidFill>
                <a:effectLst>
                  <a:outerShdw blurRad="38100" dist="38100" dir="2700000" algn="tl">
                    <a:srgbClr val="000000">
                      <a:alpha val="43137"/>
                    </a:srgbClr>
                  </a:outerShdw>
                </a:effectLst>
                <a:latin typeface="+mn-ea"/>
              </a:endParaRPr>
            </a:p>
          </p:txBody>
        </p:sp>
      </p:grpSp>
      <p:sp>
        <p:nvSpPr>
          <p:cNvPr id="23" name="矩形 22"/>
          <p:cNvSpPr/>
          <p:nvPr/>
        </p:nvSpPr>
        <p:spPr>
          <a:xfrm>
            <a:off x="3052493" y="3993597"/>
            <a:ext cx="3196392" cy="1973938"/>
          </a:xfrm>
          <a:prstGeom prst="rect">
            <a:avLst/>
          </a:prstGeom>
        </p:spPr>
        <p:txBody>
          <a:bodyPr wrap="square">
            <a:spAutoFit/>
          </a:bodyPr>
          <a:lstStyle/>
          <a:p>
            <a:pPr algn="ctr" fontAlgn="base">
              <a:lnSpc>
                <a:spcPct val="130000"/>
              </a:lnSpc>
              <a:spcAft>
                <a:spcPct val="0"/>
              </a:spcAft>
              <a:defRPr/>
            </a:pPr>
            <a:r>
              <a:rPr lang="zh-CN" altLang="en-US" sz="2400" spc="300" dirty="0">
                <a:latin typeface="+mn-ea"/>
              </a:rPr>
              <a:t>平湖一色万顷秋，</a:t>
            </a:r>
            <a:endParaRPr lang="zh-CN" altLang="en-US" sz="2400" spc="300" dirty="0">
              <a:latin typeface="+mn-ea"/>
            </a:endParaRPr>
          </a:p>
          <a:p>
            <a:pPr algn="ctr" fontAlgn="base">
              <a:lnSpc>
                <a:spcPct val="130000"/>
              </a:lnSpc>
              <a:spcAft>
                <a:spcPct val="0"/>
              </a:spcAft>
              <a:defRPr/>
            </a:pPr>
            <a:r>
              <a:rPr lang="zh-CN" altLang="en-US" sz="2400" spc="300" dirty="0">
                <a:latin typeface="+mn-ea"/>
              </a:rPr>
              <a:t>湖光渺渺水长流。</a:t>
            </a:r>
            <a:endParaRPr lang="zh-CN" altLang="en-US" sz="2400" spc="300" dirty="0">
              <a:latin typeface="+mn-ea"/>
            </a:endParaRPr>
          </a:p>
          <a:p>
            <a:pPr algn="ctr" fontAlgn="base">
              <a:lnSpc>
                <a:spcPct val="130000"/>
              </a:lnSpc>
              <a:spcAft>
                <a:spcPct val="0"/>
              </a:spcAft>
              <a:defRPr/>
            </a:pPr>
            <a:r>
              <a:rPr lang="zh-CN" altLang="en-US" sz="2400" spc="300" dirty="0">
                <a:latin typeface="+mn-ea"/>
              </a:rPr>
              <a:t>秋月圆圆世间少，</a:t>
            </a:r>
            <a:endParaRPr lang="zh-CN" altLang="en-US" sz="2400" spc="300" dirty="0">
              <a:latin typeface="+mn-ea"/>
            </a:endParaRPr>
          </a:p>
          <a:p>
            <a:pPr algn="ctr" fontAlgn="base">
              <a:lnSpc>
                <a:spcPct val="130000"/>
              </a:lnSpc>
              <a:spcAft>
                <a:spcPct val="0"/>
              </a:spcAft>
              <a:defRPr/>
            </a:pPr>
            <a:r>
              <a:rPr lang="zh-CN" altLang="en-US" sz="2400" spc="300" dirty="0">
                <a:latin typeface="+mn-ea"/>
              </a:rPr>
              <a:t>月好四时最宜秋。</a:t>
            </a:r>
            <a:endParaRPr lang="zh-CN" altLang="en-US" sz="2400" spc="300" dirty="0">
              <a:latin typeface="+mn-ea"/>
            </a:endParaRPr>
          </a:p>
        </p:txBody>
      </p:sp>
      <p:sp>
        <p:nvSpPr>
          <p:cNvPr id="24" name="矩形: 圆角 23"/>
          <p:cNvSpPr/>
          <p:nvPr/>
        </p:nvSpPr>
        <p:spPr>
          <a:xfrm>
            <a:off x="3206707" y="4012862"/>
            <a:ext cx="416000" cy="1874948"/>
          </a:xfrm>
          <a:prstGeom prst="roundRect">
            <a:avLst>
              <a:gd name="adj" fmla="val 6312"/>
            </a:avLst>
          </a:prstGeom>
          <a:solidFill>
            <a:srgbClr val="00B0F0">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25" name="组合 24"/>
          <p:cNvGrpSpPr/>
          <p:nvPr/>
        </p:nvGrpSpPr>
        <p:grpSpPr>
          <a:xfrm>
            <a:off x="6190682" y="4238171"/>
            <a:ext cx="1521638" cy="1484790"/>
            <a:chOff x="1868063" y="2051686"/>
            <a:chExt cx="1473704" cy="1438016"/>
          </a:xfrm>
        </p:grpSpPr>
        <p:sp>
          <p:nvSpPr>
            <p:cNvPr id="26" name="椭圆 25"/>
            <p:cNvSpPr/>
            <p:nvPr/>
          </p:nvSpPr>
          <p:spPr>
            <a:xfrm>
              <a:off x="1882937" y="2051686"/>
              <a:ext cx="1438016" cy="1438016"/>
            </a:xfrm>
            <a:prstGeom prst="ellipse">
              <a:avLst/>
            </a:prstGeom>
            <a:solidFill>
              <a:schemeClr val="accent5">
                <a:lumMod val="50000"/>
              </a:schemeClr>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bg1"/>
                </a:solidFill>
                <a:cs typeface="+mn-ea"/>
                <a:sym typeface="+mn-lt"/>
              </a:endParaRPr>
            </a:p>
          </p:txBody>
        </p:sp>
        <p:sp>
          <p:nvSpPr>
            <p:cNvPr id="28" name="矩形 27"/>
            <p:cNvSpPr/>
            <p:nvPr/>
          </p:nvSpPr>
          <p:spPr>
            <a:xfrm>
              <a:off x="1868063" y="2194812"/>
              <a:ext cx="1473704" cy="1162516"/>
            </a:xfrm>
            <a:prstGeom prst="rect">
              <a:avLst/>
            </a:prstGeom>
          </p:spPr>
          <p:txBody>
            <a:bodyPr wrap="square" anchor="ctr">
              <a:spAutoFit/>
            </a:bodyPr>
            <a:lstStyle/>
            <a:p>
              <a:pPr algn="ctr"/>
              <a:r>
                <a:rPr lang="zh-CN" altLang="en-US" sz="2400" b="1" dirty="0">
                  <a:solidFill>
                    <a:schemeClr val="bg1"/>
                  </a:solidFill>
                  <a:effectLst>
                    <a:outerShdw blurRad="38100" dist="38100" dir="2700000" algn="tl">
                      <a:srgbClr val="000000">
                        <a:alpha val="43137"/>
                      </a:srgbClr>
                    </a:outerShdw>
                  </a:effectLst>
                  <a:latin typeface="+mn-ea"/>
                </a:rPr>
                <a:t>智多星</a:t>
              </a:r>
              <a:endParaRPr lang="en-US" altLang="zh-CN" sz="2400" b="1" dirty="0">
                <a:solidFill>
                  <a:schemeClr val="bg1"/>
                </a:solidFill>
                <a:effectLst>
                  <a:outerShdw blurRad="38100" dist="38100" dir="2700000" algn="tl">
                    <a:srgbClr val="000000">
                      <a:alpha val="43137"/>
                    </a:srgbClr>
                  </a:outerShdw>
                </a:effectLst>
                <a:latin typeface="+mn-ea"/>
              </a:endParaRPr>
            </a:p>
            <a:p>
              <a:pPr algn="ctr"/>
              <a:r>
                <a:rPr lang="zh-CN" altLang="en-US" sz="2400" b="1" dirty="0">
                  <a:solidFill>
                    <a:schemeClr val="bg1"/>
                  </a:solidFill>
                  <a:effectLst>
                    <a:outerShdw blurRad="38100" dist="38100" dir="2700000" algn="tl">
                      <a:srgbClr val="000000">
                        <a:alpha val="43137"/>
                      </a:srgbClr>
                    </a:outerShdw>
                  </a:effectLst>
                  <a:latin typeface="+mn-ea"/>
                </a:rPr>
                <a:t>巧作</a:t>
              </a:r>
              <a:endParaRPr lang="en-US" altLang="zh-CN" sz="2400" b="1" dirty="0">
                <a:solidFill>
                  <a:schemeClr val="bg1"/>
                </a:solidFill>
                <a:effectLst>
                  <a:outerShdw blurRad="38100" dist="38100" dir="2700000" algn="tl">
                    <a:srgbClr val="000000">
                      <a:alpha val="43137"/>
                    </a:srgbClr>
                  </a:outerShdw>
                </a:effectLst>
                <a:latin typeface="+mn-ea"/>
              </a:endParaRPr>
            </a:p>
            <a:p>
              <a:pPr algn="ctr"/>
              <a:r>
                <a:rPr lang="zh-CN" altLang="en-US" sz="2400" b="1" dirty="0">
                  <a:solidFill>
                    <a:schemeClr val="bg1"/>
                  </a:solidFill>
                  <a:effectLst>
                    <a:outerShdw blurRad="38100" dist="38100" dir="2700000" algn="tl">
                      <a:srgbClr val="000000">
                        <a:alpha val="43137"/>
                      </a:srgbClr>
                    </a:outerShdw>
                  </a:effectLst>
                  <a:latin typeface="+mn-ea"/>
                </a:rPr>
                <a:t>藏头诗</a:t>
              </a:r>
              <a:endParaRPr lang="zh-CN" altLang="en-US" sz="2400" b="1" dirty="0">
                <a:solidFill>
                  <a:schemeClr val="bg1"/>
                </a:solidFill>
                <a:effectLst>
                  <a:outerShdw blurRad="38100" dist="38100" dir="2700000" algn="tl">
                    <a:srgbClr val="000000">
                      <a:alpha val="43137"/>
                    </a:srgbClr>
                  </a:outerShdw>
                </a:effectLst>
                <a:latin typeface="+mn-ea"/>
              </a:endParaRPr>
            </a:p>
          </p:txBody>
        </p:sp>
      </p:grpSp>
      <p:sp>
        <p:nvSpPr>
          <p:cNvPr id="29" name="矩形 28"/>
          <p:cNvSpPr/>
          <p:nvPr/>
        </p:nvSpPr>
        <p:spPr>
          <a:xfrm>
            <a:off x="7813370" y="3993597"/>
            <a:ext cx="3196392" cy="2009775"/>
          </a:xfrm>
          <a:prstGeom prst="rect">
            <a:avLst/>
          </a:prstGeom>
        </p:spPr>
        <p:txBody>
          <a:bodyPr wrap="square">
            <a:spAutoFit/>
          </a:bodyPr>
          <a:lstStyle/>
          <a:p>
            <a:pPr algn="ctr" fontAlgn="base">
              <a:lnSpc>
                <a:spcPct val="130000"/>
              </a:lnSpc>
              <a:spcAft>
                <a:spcPct val="0"/>
              </a:spcAft>
              <a:defRPr/>
            </a:pPr>
            <a:r>
              <a:rPr lang="zh-CN" altLang="en-US" sz="2400" spc="300" dirty="0">
                <a:latin typeface="+mn-ea"/>
              </a:rPr>
              <a:t>芦花丛中一扁舟，</a:t>
            </a:r>
            <a:endParaRPr lang="zh-CN" altLang="en-US" sz="2400" spc="300" dirty="0">
              <a:latin typeface="+mn-ea"/>
            </a:endParaRPr>
          </a:p>
          <a:p>
            <a:pPr algn="ctr" fontAlgn="base">
              <a:lnSpc>
                <a:spcPct val="130000"/>
              </a:lnSpc>
              <a:spcAft>
                <a:spcPct val="0"/>
              </a:spcAft>
              <a:defRPr/>
            </a:pPr>
            <a:r>
              <a:rPr lang="zh-CN" altLang="en-US" sz="2400" spc="300" dirty="0">
                <a:latin typeface="+mn-ea"/>
              </a:rPr>
              <a:t>俊杰俄从此地游，</a:t>
            </a:r>
            <a:endParaRPr lang="zh-CN" altLang="en-US" sz="2400" spc="300" dirty="0">
              <a:latin typeface="+mn-ea"/>
            </a:endParaRPr>
          </a:p>
          <a:p>
            <a:pPr algn="ctr" fontAlgn="base">
              <a:lnSpc>
                <a:spcPct val="130000"/>
              </a:lnSpc>
              <a:spcAft>
                <a:spcPct val="0"/>
              </a:spcAft>
              <a:defRPr/>
            </a:pPr>
            <a:r>
              <a:rPr lang="zh-CN" altLang="en-US" sz="2400" spc="300" dirty="0">
                <a:latin typeface="+mn-ea"/>
              </a:rPr>
              <a:t>义士若能知此理，</a:t>
            </a:r>
            <a:endParaRPr lang="zh-CN" altLang="en-US" sz="2400" spc="300" dirty="0">
              <a:latin typeface="+mn-ea"/>
            </a:endParaRPr>
          </a:p>
          <a:p>
            <a:pPr algn="ctr" fontAlgn="base">
              <a:lnSpc>
                <a:spcPct val="130000"/>
              </a:lnSpc>
              <a:spcAft>
                <a:spcPct val="0"/>
              </a:spcAft>
              <a:defRPr/>
            </a:pPr>
            <a:r>
              <a:rPr lang="zh-CN" altLang="en-US" sz="2400" spc="300" dirty="0">
                <a:latin typeface="+mn-ea"/>
              </a:rPr>
              <a:t>反躬逃</a:t>
            </a:r>
            <a:r>
              <a:rPr lang="zh-CN" altLang="en-US" sz="2400" spc="300" dirty="0">
                <a:latin typeface="+mn-ea"/>
                <a:sym typeface="+mn-ea"/>
              </a:rPr>
              <a:t>难</a:t>
            </a:r>
            <a:r>
              <a:rPr lang="zh-CN" altLang="en-US" sz="2400" spc="300" dirty="0">
                <a:latin typeface="+mn-ea"/>
              </a:rPr>
              <a:t>可无忧。</a:t>
            </a:r>
            <a:endParaRPr lang="zh-CN" altLang="en-US" sz="2400" spc="300" dirty="0">
              <a:latin typeface="+mn-ea"/>
            </a:endParaRPr>
          </a:p>
        </p:txBody>
      </p:sp>
      <p:sp>
        <p:nvSpPr>
          <p:cNvPr id="31" name="矩形: 圆角 30"/>
          <p:cNvSpPr/>
          <p:nvPr/>
        </p:nvSpPr>
        <p:spPr>
          <a:xfrm>
            <a:off x="7967584" y="4012862"/>
            <a:ext cx="416000" cy="1874948"/>
          </a:xfrm>
          <a:prstGeom prst="roundRect">
            <a:avLst>
              <a:gd name="adj" fmla="val 6312"/>
            </a:avLst>
          </a:prstGeom>
          <a:solidFill>
            <a:srgbClr val="6E0876">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7" presetClass="entr" presetSubtype="1" fill="hold" nodeType="afterEffect">
                                  <p:stCondLst>
                                    <p:cond delay="0"/>
                                  </p:stCondLst>
                                  <p:childTnLst>
                                    <p:set>
                                      <p:cBhvr>
                                        <p:cTn id="13" dur="1" fill="hold">
                                          <p:stCondLst>
                                            <p:cond delay="0"/>
                                          </p:stCondLst>
                                        </p:cTn>
                                        <p:tgtEl>
                                          <p:spTgt spid="56"/>
                                        </p:tgtEl>
                                        <p:attrNameLst>
                                          <p:attrName>style.visibility</p:attrName>
                                        </p:attrNameLst>
                                      </p:cBhvr>
                                      <p:to>
                                        <p:strVal val="visible"/>
                                      </p:to>
                                    </p:set>
                                    <p:anim calcmode="lin" valueType="num">
                                      <p:cBhvr>
                                        <p:cTn id="14" dur="500" fill="hold"/>
                                        <p:tgtEl>
                                          <p:spTgt spid="56"/>
                                        </p:tgtEl>
                                        <p:attrNameLst>
                                          <p:attrName>ppt_x</p:attrName>
                                        </p:attrNameLst>
                                      </p:cBhvr>
                                      <p:tavLst>
                                        <p:tav tm="0">
                                          <p:val>
                                            <p:strVal val="#ppt_x"/>
                                          </p:val>
                                        </p:tav>
                                        <p:tav tm="100000">
                                          <p:val>
                                            <p:strVal val="#ppt_x"/>
                                          </p:val>
                                        </p:tav>
                                      </p:tavLst>
                                    </p:anim>
                                    <p:anim calcmode="lin" valueType="num">
                                      <p:cBhvr>
                                        <p:cTn id="15" dur="500" fill="hold"/>
                                        <p:tgtEl>
                                          <p:spTgt spid="56"/>
                                        </p:tgtEl>
                                        <p:attrNameLst>
                                          <p:attrName>ppt_y</p:attrName>
                                        </p:attrNameLst>
                                      </p:cBhvr>
                                      <p:tavLst>
                                        <p:tav tm="0">
                                          <p:val>
                                            <p:strVal val="#ppt_y-#ppt_h/2"/>
                                          </p:val>
                                        </p:tav>
                                        <p:tav tm="100000">
                                          <p:val>
                                            <p:strVal val="#ppt_y"/>
                                          </p:val>
                                        </p:tav>
                                      </p:tavLst>
                                    </p:anim>
                                    <p:anim calcmode="lin" valueType="num">
                                      <p:cBhvr>
                                        <p:cTn id="16" dur="500" fill="hold"/>
                                        <p:tgtEl>
                                          <p:spTgt spid="56"/>
                                        </p:tgtEl>
                                        <p:attrNameLst>
                                          <p:attrName>ppt_w</p:attrName>
                                        </p:attrNameLst>
                                      </p:cBhvr>
                                      <p:tavLst>
                                        <p:tav tm="0">
                                          <p:val>
                                            <p:strVal val="#ppt_w"/>
                                          </p:val>
                                        </p:tav>
                                        <p:tav tm="100000">
                                          <p:val>
                                            <p:strVal val="#ppt_w"/>
                                          </p:val>
                                        </p:tav>
                                      </p:tavLst>
                                    </p:anim>
                                    <p:anim calcmode="lin" valueType="num">
                                      <p:cBhvr>
                                        <p:cTn id="17" dur="500" fill="hold"/>
                                        <p:tgtEl>
                                          <p:spTgt spid="56"/>
                                        </p:tgtEl>
                                        <p:attrNameLst>
                                          <p:attrName>ppt_h</p:attrName>
                                        </p:attrNameLst>
                                      </p:cBhvr>
                                      <p:tavLst>
                                        <p:tav tm="0">
                                          <p:val>
                                            <p:fltVal val="0"/>
                                          </p:val>
                                        </p:tav>
                                        <p:tav tm="100000">
                                          <p:val>
                                            <p:strVal val="#ppt_h"/>
                                          </p:val>
                                        </p:tav>
                                      </p:tavLst>
                                    </p:anim>
                                  </p:childTnLst>
                                </p:cTn>
                              </p:par>
                              <p:par>
                                <p:cTn id="18" presetID="22" presetClass="entr" presetSubtype="4" fill="hold" grpId="0" nodeType="withEffect">
                                  <p:stCondLst>
                                    <p:cond delay="0"/>
                                  </p:stCondLst>
                                  <p:childTnLst>
                                    <p:set>
                                      <p:cBhvr>
                                        <p:cTn id="19" dur="1" fill="hold">
                                          <p:stCondLst>
                                            <p:cond delay="0"/>
                                          </p:stCondLst>
                                        </p:cTn>
                                        <p:tgtEl>
                                          <p:spTgt spid="59"/>
                                        </p:tgtEl>
                                        <p:attrNameLst>
                                          <p:attrName>style.visibility</p:attrName>
                                        </p:attrNameLst>
                                      </p:cBhvr>
                                      <p:to>
                                        <p:strVal val="visible"/>
                                      </p:to>
                                    </p:set>
                                    <p:animEffect transition="in" filter="wipe(down)">
                                      <p:cBhvr>
                                        <p:cTn id="20" dur="650"/>
                                        <p:tgtEl>
                                          <p:spTgt spid="59"/>
                                        </p:tgtEl>
                                      </p:cBhvr>
                                    </p:animEffect>
                                  </p:childTnLst>
                                </p:cTn>
                              </p:par>
                            </p:childTnLst>
                          </p:cTn>
                        </p:par>
                        <p:par>
                          <p:cTn id="21" fill="hold">
                            <p:stCondLst>
                              <p:cond delay="1000"/>
                            </p:stCondLst>
                            <p:childTnLst>
                              <p:par>
                                <p:cTn id="22" presetID="21" presetClass="entr" presetSubtype="1" fill="hold"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heel(1)">
                                      <p:cBhvr>
                                        <p:cTn id="24" dur="650"/>
                                        <p:tgtEl>
                                          <p:spTgt spid="18"/>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650"/>
                                        <p:tgtEl>
                                          <p:spTgt spid="23"/>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24"/>
                                        </p:tgtEl>
                                        <p:attrNameLst>
                                          <p:attrName>style.visibility</p:attrName>
                                        </p:attrNameLst>
                                      </p:cBhvr>
                                      <p:to>
                                        <p:strVal val="visible"/>
                                      </p:to>
                                    </p:set>
                                    <p:anim calcmode="lin" valueType="num">
                                      <p:cBhvr>
                                        <p:cTn id="32" dur="500" fill="hold"/>
                                        <p:tgtEl>
                                          <p:spTgt spid="24"/>
                                        </p:tgtEl>
                                        <p:attrNameLst>
                                          <p:attrName>ppt_w</p:attrName>
                                        </p:attrNameLst>
                                      </p:cBhvr>
                                      <p:tavLst>
                                        <p:tav tm="0">
                                          <p:val>
                                            <p:fltVal val="0"/>
                                          </p:val>
                                        </p:tav>
                                        <p:tav tm="100000">
                                          <p:val>
                                            <p:strVal val="#ppt_w"/>
                                          </p:val>
                                        </p:tav>
                                      </p:tavLst>
                                    </p:anim>
                                    <p:anim calcmode="lin" valueType="num">
                                      <p:cBhvr>
                                        <p:cTn id="33" dur="500" fill="hold"/>
                                        <p:tgtEl>
                                          <p:spTgt spid="24"/>
                                        </p:tgtEl>
                                        <p:attrNameLst>
                                          <p:attrName>ppt_h</p:attrName>
                                        </p:attrNameLst>
                                      </p:cBhvr>
                                      <p:tavLst>
                                        <p:tav tm="0">
                                          <p:val>
                                            <p:fltVal val="0"/>
                                          </p:val>
                                        </p:tav>
                                        <p:tav tm="100000">
                                          <p:val>
                                            <p:strVal val="#ppt_h"/>
                                          </p:val>
                                        </p:tav>
                                      </p:tavLst>
                                    </p:anim>
                                    <p:animEffect transition="in" filter="fade">
                                      <p:cBhvr>
                                        <p:cTn id="34" dur="500"/>
                                        <p:tgtEl>
                                          <p:spTgt spid="24"/>
                                        </p:tgtEl>
                                      </p:cBhvr>
                                    </p:animEffect>
                                  </p:childTnLst>
                                </p:cTn>
                              </p:par>
                            </p:childTnLst>
                          </p:cTn>
                        </p:par>
                      </p:childTnLst>
                    </p:cTn>
                  </p:par>
                  <p:par>
                    <p:cTn id="35" fill="hold">
                      <p:stCondLst>
                        <p:cond delay="indefinite"/>
                      </p:stCondLst>
                      <p:childTnLst>
                        <p:par>
                          <p:cTn id="36" fill="hold">
                            <p:stCondLst>
                              <p:cond delay="0"/>
                            </p:stCondLst>
                            <p:childTnLst>
                              <p:par>
                                <p:cTn id="37" presetID="21" presetClass="entr" presetSubtype="1" fill="hold" nodeType="click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wheel(1)">
                                      <p:cBhvr>
                                        <p:cTn id="39" dur="650"/>
                                        <p:tgtEl>
                                          <p:spTgt spid="25"/>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wipe(down)">
                                      <p:cBhvr>
                                        <p:cTn id="42" dur="650"/>
                                        <p:tgtEl>
                                          <p:spTgt spid="29"/>
                                        </p:tgtEl>
                                      </p:cBhvr>
                                    </p:animEffec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grpId="0" nodeType="clickEffect">
                                  <p:stCondLst>
                                    <p:cond delay="0"/>
                                  </p:stCondLst>
                                  <p:childTnLst>
                                    <p:set>
                                      <p:cBhvr>
                                        <p:cTn id="46" dur="1" fill="hold">
                                          <p:stCondLst>
                                            <p:cond delay="0"/>
                                          </p:stCondLst>
                                        </p:cTn>
                                        <p:tgtEl>
                                          <p:spTgt spid="31"/>
                                        </p:tgtEl>
                                        <p:attrNameLst>
                                          <p:attrName>style.visibility</p:attrName>
                                        </p:attrNameLst>
                                      </p:cBhvr>
                                      <p:to>
                                        <p:strVal val="visible"/>
                                      </p:to>
                                    </p:set>
                                    <p:anim calcmode="lin" valueType="num">
                                      <p:cBhvr>
                                        <p:cTn id="47" dur="500" fill="hold"/>
                                        <p:tgtEl>
                                          <p:spTgt spid="31"/>
                                        </p:tgtEl>
                                        <p:attrNameLst>
                                          <p:attrName>ppt_w</p:attrName>
                                        </p:attrNameLst>
                                      </p:cBhvr>
                                      <p:tavLst>
                                        <p:tav tm="0">
                                          <p:val>
                                            <p:fltVal val="0"/>
                                          </p:val>
                                        </p:tav>
                                        <p:tav tm="100000">
                                          <p:val>
                                            <p:strVal val="#ppt_w"/>
                                          </p:val>
                                        </p:tav>
                                      </p:tavLst>
                                    </p:anim>
                                    <p:anim calcmode="lin" valueType="num">
                                      <p:cBhvr>
                                        <p:cTn id="48" dur="500" fill="hold"/>
                                        <p:tgtEl>
                                          <p:spTgt spid="31"/>
                                        </p:tgtEl>
                                        <p:attrNameLst>
                                          <p:attrName>ppt_h</p:attrName>
                                        </p:attrNameLst>
                                      </p:cBhvr>
                                      <p:tavLst>
                                        <p:tav tm="0">
                                          <p:val>
                                            <p:fltVal val="0"/>
                                          </p:val>
                                        </p:tav>
                                        <p:tav tm="100000">
                                          <p:val>
                                            <p:strVal val="#ppt_h"/>
                                          </p:val>
                                        </p:tav>
                                      </p:tavLst>
                                    </p:anim>
                                    <p:animEffect transition="in" filter="fade">
                                      <p:cBhvr>
                                        <p:cTn id="4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23" grpId="0"/>
      <p:bldP spid="24" grpId="0" animBg="1"/>
      <p:bldP spid="29" grpId="0"/>
      <p:bldP spid="3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4360400" cy="840284"/>
            <a:chOff x="3135993" y="1051060"/>
            <a:chExt cx="4360400" cy="840284"/>
          </a:xfrm>
        </p:grpSpPr>
        <p:sp>
          <p:nvSpPr>
            <p:cNvPr id="20" name="矩形: 圆角 19"/>
            <p:cNvSpPr/>
            <p:nvPr/>
          </p:nvSpPr>
          <p:spPr>
            <a:xfrm>
              <a:off x="3839426" y="1280937"/>
              <a:ext cx="365696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3416320"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诗情画意传“密语”</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1</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3851830" y="1965949"/>
            <a:ext cx="4488340" cy="791052"/>
            <a:chOff x="824072" y="1564267"/>
            <a:chExt cx="4488340" cy="791052"/>
          </a:xfrm>
        </p:grpSpPr>
        <p:sp>
          <p:nvSpPr>
            <p:cNvPr id="32" name="矩形: 圆角 31"/>
            <p:cNvSpPr/>
            <p:nvPr/>
          </p:nvSpPr>
          <p:spPr>
            <a:xfrm>
              <a:off x="824072" y="1740416"/>
              <a:ext cx="4488340"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1701522" y="1828091"/>
              <a:ext cx="3496470" cy="480131"/>
            </a:xfrm>
            <a:prstGeom prst="rect">
              <a:avLst/>
            </a:prstGeom>
          </p:spPr>
          <p:txBody>
            <a:bodyPr wrap="none">
              <a:spAutoFit/>
            </a:bodyPr>
            <a:lstStyle/>
            <a:p>
              <a:pPr>
                <a:lnSpc>
                  <a:spcPct val="90000"/>
                </a:lnSpc>
              </a:pPr>
              <a:r>
                <a:rPr lang="zh-CN" altLang="en-US" sz="2800" dirty="0">
                  <a:solidFill>
                    <a:schemeClr val="bg1"/>
                  </a:solidFill>
                  <a:latin typeface="+mj-ea"/>
                  <a:ea typeface="+mj-ea"/>
                </a:rPr>
                <a:t>秀才为财主画像题字 </a:t>
              </a:r>
              <a:endParaRPr lang="zh-CN" altLang="en-US" sz="2800" dirty="0">
                <a:solidFill>
                  <a:schemeClr val="bg1"/>
                </a:solidFill>
                <a:latin typeface="+mj-ea"/>
                <a:ea typeface="+mj-ea"/>
              </a:endParaRPr>
            </a:p>
          </p:txBody>
        </p:sp>
        <p:pic>
          <p:nvPicPr>
            <p:cNvPr id="34" name="图片 33"/>
            <p:cNvPicPr>
              <a:picLocks noChangeAspect="1"/>
            </p:cNvPicPr>
            <p:nvPr/>
          </p:nvPicPr>
          <p:blipFill>
            <a:blip r:embed="rId1">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sp>
        <p:nvSpPr>
          <p:cNvPr id="35" name="矩形 34"/>
          <p:cNvSpPr/>
          <p:nvPr/>
        </p:nvSpPr>
        <p:spPr>
          <a:xfrm>
            <a:off x="4642267" y="3272971"/>
            <a:ext cx="3196392" cy="2287549"/>
          </a:xfrm>
          <a:prstGeom prst="rect">
            <a:avLst/>
          </a:prstGeom>
        </p:spPr>
        <p:txBody>
          <a:bodyPr wrap="square">
            <a:spAutoFit/>
          </a:bodyPr>
          <a:lstStyle/>
          <a:p>
            <a:pPr algn="ctr" fontAlgn="base">
              <a:lnSpc>
                <a:spcPct val="130000"/>
              </a:lnSpc>
              <a:spcAft>
                <a:spcPct val="0"/>
              </a:spcAft>
              <a:defRPr/>
            </a:pPr>
            <a:r>
              <a:rPr lang="zh-CN" altLang="en-US" sz="2800" spc="600" dirty="0">
                <a:latin typeface="+mn-ea"/>
              </a:rPr>
              <a:t>画工真采，</a:t>
            </a:r>
            <a:endParaRPr lang="zh-CN" altLang="en-US" sz="2800" spc="600" dirty="0">
              <a:latin typeface="+mn-ea"/>
            </a:endParaRPr>
          </a:p>
          <a:p>
            <a:pPr algn="ctr" fontAlgn="base">
              <a:lnSpc>
                <a:spcPct val="130000"/>
              </a:lnSpc>
              <a:spcAft>
                <a:spcPct val="0"/>
              </a:spcAft>
              <a:defRPr/>
            </a:pPr>
            <a:r>
              <a:rPr lang="zh-CN" altLang="en-US" sz="2800" spc="600" dirty="0">
                <a:latin typeface="+mn-ea"/>
              </a:rPr>
              <a:t>老貌堂皇，</a:t>
            </a:r>
            <a:endParaRPr lang="zh-CN" altLang="en-US" sz="2800" spc="600" dirty="0">
              <a:latin typeface="+mn-ea"/>
            </a:endParaRPr>
          </a:p>
          <a:p>
            <a:pPr algn="ctr" fontAlgn="base">
              <a:lnSpc>
                <a:spcPct val="130000"/>
              </a:lnSpc>
              <a:spcAft>
                <a:spcPct val="0"/>
              </a:spcAft>
              <a:defRPr/>
            </a:pPr>
            <a:r>
              <a:rPr lang="zh-CN" altLang="en-US" sz="2800" spc="600" dirty="0">
                <a:latin typeface="+mn-ea"/>
              </a:rPr>
              <a:t>乌巾白发，</a:t>
            </a:r>
            <a:endParaRPr lang="zh-CN" altLang="en-US" sz="2800" spc="600" dirty="0">
              <a:latin typeface="+mn-ea"/>
            </a:endParaRPr>
          </a:p>
          <a:p>
            <a:pPr algn="ctr" fontAlgn="base">
              <a:lnSpc>
                <a:spcPct val="130000"/>
              </a:lnSpc>
              <a:spcAft>
                <a:spcPct val="0"/>
              </a:spcAft>
              <a:defRPr/>
            </a:pPr>
            <a:r>
              <a:rPr lang="zh-CN" altLang="en-US" sz="2800" spc="600" dirty="0">
                <a:latin typeface="+mn-ea"/>
              </a:rPr>
              <a:t>龟雀呈祥。 </a:t>
            </a:r>
            <a:endParaRPr lang="zh-CN" altLang="en-US" sz="2800" spc="600" dirty="0">
              <a:latin typeface="+mn-ea"/>
            </a:endParaRPr>
          </a:p>
        </p:txBody>
      </p:sp>
      <p:sp>
        <p:nvSpPr>
          <p:cNvPr id="36" name="矩形: 圆角 35"/>
          <p:cNvSpPr/>
          <p:nvPr/>
        </p:nvSpPr>
        <p:spPr>
          <a:xfrm>
            <a:off x="5078952" y="3341090"/>
            <a:ext cx="498374" cy="2151310"/>
          </a:xfrm>
          <a:prstGeom prst="roundRect">
            <a:avLst>
              <a:gd name="adj" fmla="val 6312"/>
            </a:avLst>
          </a:prstGeom>
          <a:solidFill>
            <a:srgbClr val="6E0876">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wipe(left)">
                                      <p:cBhvr>
                                        <p:cTn id="14" dur="500"/>
                                        <p:tgtEl>
                                          <p:spTgt spid="30"/>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wipe(down)">
                                      <p:cBhvr>
                                        <p:cTn id="17" dur="65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p:cTn id="22" dur="500" fill="hold"/>
                                        <p:tgtEl>
                                          <p:spTgt spid="36"/>
                                        </p:tgtEl>
                                        <p:attrNameLst>
                                          <p:attrName>ppt_w</p:attrName>
                                        </p:attrNameLst>
                                      </p:cBhvr>
                                      <p:tavLst>
                                        <p:tav tm="0">
                                          <p:val>
                                            <p:fltVal val="0"/>
                                          </p:val>
                                        </p:tav>
                                        <p:tav tm="100000">
                                          <p:val>
                                            <p:strVal val="#ppt_w"/>
                                          </p:val>
                                        </p:tav>
                                      </p:tavLst>
                                    </p:anim>
                                    <p:anim calcmode="lin" valueType="num">
                                      <p:cBhvr>
                                        <p:cTn id="23" dur="500" fill="hold"/>
                                        <p:tgtEl>
                                          <p:spTgt spid="36"/>
                                        </p:tgtEl>
                                        <p:attrNameLst>
                                          <p:attrName>ppt_h</p:attrName>
                                        </p:attrNameLst>
                                      </p:cBhvr>
                                      <p:tavLst>
                                        <p:tav tm="0">
                                          <p:val>
                                            <p:fltVal val="0"/>
                                          </p:val>
                                        </p:tav>
                                        <p:tav tm="100000">
                                          <p:val>
                                            <p:strVal val="#ppt_h"/>
                                          </p:val>
                                        </p:tav>
                                      </p:tavLst>
                                    </p:anim>
                                    <p:animEffect transition="in" filter="fade">
                                      <p:cBhvr>
                                        <p:cTn id="2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4497803" y="2766356"/>
            <a:ext cx="3196392" cy="3407856"/>
          </a:xfrm>
          <a:prstGeom prst="rect">
            <a:avLst/>
          </a:prstGeom>
        </p:spPr>
        <p:txBody>
          <a:bodyPr wrap="square">
            <a:spAutoFit/>
          </a:bodyPr>
          <a:lstStyle/>
          <a:p>
            <a:pPr algn="ctr" fontAlgn="base">
              <a:lnSpc>
                <a:spcPct val="130000"/>
              </a:lnSpc>
              <a:spcAft>
                <a:spcPct val="0"/>
              </a:spcAft>
              <a:defRPr/>
            </a:pPr>
            <a:r>
              <a:rPr lang="zh-CN" altLang="en-US" sz="2800" spc="600" dirty="0">
                <a:latin typeface="+mn-ea"/>
              </a:rPr>
              <a:t>烧酒奠灵前，</a:t>
            </a:r>
            <a:endParaRPr lang="zh-CN" altLang="en-US" sz="2800" spc="600" dirty="0">
              <a:latin typeface="+mn-ea"/>
            </a:endParaRPr>
          </a:p>
          <a:p>
            <a:pPr algn="ctr" fontAlgn="base">
              <a:lnSpc>
                <a:spcPct val="130000"/>
              </a:lnSpc>
              <a:spcAft>
                <a:spcPct val="0"/>
              </a:spcAft>
              <a:defRPr/>
            </a:pPr>
            <a:r>
              <a:rPr lang="zh-CN" altLang="en-US" sz="2800" spc="600" dirty="0">
                <a:latin typeface="+mn-ea"/>
              </a:rPr>
              <a:t>火纸化青烟。</a:t>
            </a:r>
            <a:endParaRPr lang="zh-CN" altLang="en-US" sz="2800" spc="600" dirty="0">
              <a:latin typeface="+mn-ea"/>
            </a:endParaRPr>
          </a:p>
          <a:p>
            <a:pPr algn="ctr" fontAlgn="base">
              <a:lnSpc>
                <a:spcPct val="130000"/>
              </a:lnSpc>
              <a:spcAft>
                <a:spcPct val="0"/>
              </a:spcAft>
              <a:defRPr/>
            </a:pPr>
            <a:r>
              <a:rPr lang="zh-CN" altLang="en-US" sz="2800" spc="600" dirty="0">
                <a:latin typeface="+mn-ea"/>
              </a:rPr>
              <a:t>老人今何在，</a:t>
            </a:r>
            <a:endParaRPr lang="zh-CN" altLang="en-US" sz="2800" spc="600" dirty="0">
              <a:latin typeface="+mn-ea"/>
            </a:endParaRPr>
          </a:p>
          <a:p>
            <a:pPr algn="ctr" fontAlgn="base">
              <a:lnSpc>
                <a:spcPct val="130000"/>
              </a:lnSpc>
              <a:spcAft>
                <a:spcPct val="0"/>
              </a:spcAft>
              <a:defRPr/>
            </a:pPr>
            <a:r>
              <a:rPr lang="zh-CN" altLang="en-US" sz="2800" spc="600" dirty="0">
                <a:latin typeface="+mn-ea"/>
              </a:rPr>
              <a:t>死去不复还，</a:t>
            </a:r>
            <a:endParaRPr lang="zh-CN" altLang="en-US" sz="2800" spc="600" dirty="0">
              <a:latin typeface="+mn-ea"/>
            </a:endParaRPr>
          </a:p>
          <a:p>
            <a:pPr algn="ctr" fontAlgn="base">
              <a:lnSpc>
                <a:spcPct val="130000"/>
              </a:lnSpc>
              <a:spcAft>
                <a:spcPct val="0"/>
              </a:spcAft>
              <a:defRPr/>
            </a:pPr>
            <a:r>
              <a:rPr lang="zh-CN" altLang="en-US" sz="2800" spc="600" dirty="0">
                <a:latin typeface="+mn-ea"/>
              </a:rPr>
              <a:t>得失古今有，</a:t>
            </a:r>
            <a:endParaRPr lang="zh-CN" altLang="en-US" sz="2800" spc="600" dirty="0">
              <a:latin typeface="+mn-ea"/>
            </a:endParaRPr>
          </a:p>
          <a:p>
            <a:pPr algn="ctr" fontAlgn="base">
              <a:lnSpc>
                <a:spcPct val="130000"/>
              </a:lnSpc>
              <a:spcAft>
                <a:spcPct val="0"/>
              </a:spcAft>
              <a:defRPr/>
            </a:pPr>
            <a:r>
              <a:rPr lang="zh-CN" altLang="en-US" sz="2800" spc="600" dirty="0">
                <a:latin typeface="+mn-ea"/>
              </a:rPr>
              <a:t>好名天下传。</a:t>
            </a:r>
            <a:endParaRPr lang="zh-CN" altLang="en-US" sz="2800" spc="600" dirty="0">
              <a:latin typeface="+mn-ea"/>
            </a:endParaRPr>
          </a:p>
        </p:txBody>
      </p:sp>
      <p:grpSp>
        <p:nvGrpSpPr>
          <p:cNvPr id="27" name="组合 26"/>
          <p:cNvGrpSpPr/>
          <p:nvPr/>
        </p:nvGrpSpPr>
        <p:grpSpPr>
          <a:xfrm>
            <a:off x="1259350" y="671653"/>
            <a:ext cx="4360400" cy="840284"/>
            <a:chOff x="3135993" y="1051060"/>
            <a:chExt cx="4360400" cy="840284"/>
          </a:xfrm>
        </p:grpSpPr>
        <p:sp>
          <p:nvSpPr>
            <p:cNvPr id="20" name="矩形: 圆角 19"/>
            <p:cNvSpPr/>
            <p:nvPr/>
          </p:nvSpPr>
          <p:spPr>
            <a:xfrm>
              <a:off x="3839426" y="1280937"/>
              <a:ext cx="365696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3416320"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诗情画意传“密语”</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1</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3400038" y="1799695"/>
            <a:ext cx="5391923" cy="791052"/>
            <a:chOff x="824071" y="1564267"/>
            <a:chExt cx="5391923" cy="791052"/>
          </a:xfrm>
        </p:grpSpPr>
        <p:sp>
          <p:nvSpPr>
            <p:cNvPr id="32" name="矩形: 圆角 31"/>
            <p:cNvSpPr/>
            <p:nvPr/>
          </p:nvSpPr>
          <p:spPr>
            <a:xfrm>
              <a:off x="824071" y="1740416"/>
              <a:ext cx="5391923" cy="614363"/>
            </a:xfrm>
            <a:prstGeom prst="roundRect">
              <a:avLst/>
            </a:prstGeom>
            <a:solidFill>
              <a:srgbClr val="0F73EE"/>
            </a:solidFill>
            <a:ln>
              <a:solidFill>
                <a:srgbClr val="FBA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1701522" y="1828091"/>
              <a:ext cx="4493538" cy="480131"/>
            </a:xfrm>
            <a:prstGeom prst="rect">
              <a:avLst/>
            </a:prstGeom>
          </p:spPr>
          <p:txBody>
            <a:bodyPr wrap="none">
              <a:spAutoFit/>
            </a:bodyPr>
            <a:lstStyle/>
            <a:p>
              <a:pPr>
                <a:lnSpc>
                  <a:spcPct val="90000"/>
                </a:lnSpc>
              </a:pPr>
              <a:r>
                <a:rPr lang="zh-CN" altLang="en-US" sz="2800" dirty="0">
                  <a:solidFill>
                    <a:schemeClr val="bg1"/>
                  </a:solidFill>
                  <a:latin typeface="+mj-ea"/>
                  <a:ea typeface="+mj-ea"/>
                </a:rPr>
                <a:t>前清翰林为军阀的爹作挽诗</a:t>
              </a:r>
              <a:endParaRPr lang="zh-CN" altLang="en-US" sz="2800" dirty="0">
                <a:solidFill>
                  <a:schemeClr val="bg1"/>
                </a:solidFill>
                <a:latin typeface="+mj-ea"/>
                <a:ea typeface="+mj-ea"/>
              </a:endParaRPr>
            </a:p>
          </p:txBody>
        </p:sp>
        <p:pic>
          <p:nvPicPr>
            <p:cNvPr id="34" name="图片 33"/>
            <p:cNvPicPr>
              <a:picLocks noChangeAspect="1"/>
            </p:cNvPicPr>
            <p:nvPr/>
          </p:nvPicPr>
          <p:blipFill>
            <a:blip r:embed="rId1">
              <a:lum bright="70000" contrast="-70000"/>
              <a:extLst>
                <a:ext uri="{28A0092B-C50C-407E-A947-70E740481C1C}">
                  <a14:useLocalDpi xmlns:a14="http://schemas.microsoft.com/office/drawing/2010/main" val="0"/>
                </a:ext>
              </a:extLst>
            </a:blip>
            <a:stretch>
              <a:fillRect/>
            </a:stretch>
          </p:blipFill>
          <p:spPr>
            <a:xfrm>
              <a:off x="887146" y="1564267"/>
              <a:ext cx="751303" cy="791052"/>
            </a:xfrm>
            <a:prstGeom prst="rect">
              <a:avLst/>
            </a:prstGeom>
          </p:spPr>
        </p:pic>
      </p:grpSp>
      <p:sp>
        <p:nvSpPr>
          <p:cNvPr id="36" name="矩形: 圆角 35"/>
          <p:cNvSpPr/>
          <p:nvPr/>
        </p:nvSpPr>
        <p:spPr>
          <a:xfrm>
            <a:off x="4746443" y="2766356"/>
            <a:ext cx="498374" cy="3407856"/>
          </a:xfrm>
          <a:prstGeom prst="roundRect">
            <a:avLst>
              <a:gd name="adj" fmla="val 6312"/>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wipe(left)">
                                      <p:cBhvr>
                                        <p:cTn id="14" dur="500"/>
                                        <p:tgtEl>
                                          <p:spTgt spid="30"/>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wipe(down)">
                                      <p:cBhvr>
                                        <p:cTn id="17" dur="65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p:cTn id="22" dur="500" fill="hold"/>
                                        <p:tgtEl>
                                          <p:spTgt spid="36"/>
                                        </p:tgtEl>
                                        <p:attrNameLst>
                                          <p:attrName>ppt_w</p:attrName>
                                        </p:attrNameLst>
                                      </p:cBhvr>
                                      <p:tavLst>
                                        <p:tav tm="0">
                                          <p:val>
                                            <p:fltVal val="0"/>
                                          </p:val>
                                        </p:tav>
                                        <p:tav tm="100000">
                                          <p:val>
                                            <p:strVal val="#ppt_w"/>
                                          </p:val>
                                        </p:tav>
                                      </p:tavLst>
                                    </p:anim>
                                    <p:anim calcmode="lin" valueType="num">
                                      <p:cBhvr>
                                        <p:cTn id="23" dur="500" fill="hold"/>
                                        <p:tgtEl>
                                          <p:spTgt spid="36"/>
                                        </p:tgtEl>
                                        <p:attrNameLst>
                                          <p:attrName>ppt_h</p:attrName>
                                        </p:attrNameLst>
                                      </p:cBhvr>
                                      <p:tavLst>
                                        <p:tav tm="0">
                                          <p:val>
                                            <p:fltVal val="0"/>
                                          </p:val>
                                        </p:tav>
                                        <p:tav tm="100000">
                                          <p:val>
                                            <p:strVal val="#ppt_h"/>
                                          </p:val>
                                        </p:tav>
                                      </p:tavLst>
                                    </p:anim>
                                    <p:animEffect transition="in" filter="fade">
                                      <p:cBhvr>
                                        <p:cTn id="2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4360400" cy="840284"/>
            <a:chOff x="3135993" y="1051060"/>
            <a:chExt cx="4360400" cy="840284"/>
          </a:xfrm>
        </p:grpSpPr>
        <p:sp>
          <p:nvSpPr>
            <p:cNvPr id="20" name="矩形: 圆角 19"/>
            <p:cNvSpPr/>
            <p:nvPr/>
          </p:nvSpPr>
          <p:spPr>
            <a:xfrm>
              <a:off x="3839426" y="1280937"/>
              <a:ext cx="3656967"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3416320"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首字母（次字母）法</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2</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1814001" y="1757006"/>
            <a:ext cx="8563998" cy="1767590"/>
            <a:chOff x="1962782" y="3317604"/>
            <a:chExt cx="3028731" cy="554008"/>
          </a:xfrm>
        </p:grpSpPr>
        <p:sp>
          <p:nvSpPr>
            <p:cNvPr id="14" name="矩形: 圆角 13"/>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054417" y="3348622"/>
              <a:ext cx="2845462" cy="491972"/>
            </a:xfrm>
            <a:prstGeom prst="rect">
              <a:avLst/>
            </a:prstGeom>
          </p:spPr>
          <p:txBody>
            <a:bodyPr wrap="square">
              <a:spAutoFit/>
            </a:bodyPr>
            <a:lstStyle/>
            <a:p>
              <a:pPr algn="just" fontAlgn="base">
                <a:spcAft>
                  <a:spcPct val="0"/>
                </a:spcAft>
                <a:defRPr/>
              </a:pPr>
              <a:r>
                <a:rPr lang="en-US" altLang="zh-CN" sz="2400" dirty="0">
                  <a:solidFill>
                    <a:srgbClr val="0F73EE"/>
                  </a:solidFill>
                  <a:latin typeface="+mj-lt"/>
                </a:rPr>
                <a:t>P</a:t>
              </a:r>
              <a:r>
                <a:rPr lang="en-US" altLang="zh-CN" sz="2400" dirty="0">
                  <a:latin typeface="+mj-lt"/>
                </a:rPr>
                <a:t>resident’s </a:t>
              </a:r>
              <a:r>
                <a:rPr lang="en-US" altLang="zh-CN" sz="2400" dirty="0">
                  <a:solidFill>
                    <a:srgbClr val="0F73EE"/>
                  </a:solidFill>
                  <a:latin typeface="+mj-lt"/>
                </a:rPr>
                <a:t>e</a:t>
              </a:r>
              <a:r>
                <a:rPr lang="en-US" altLang="zh-CN" sz="2400" dirty="0">
                  <a:latin typeface="+mj-lt"/>
                </a:rPr>
                <a:t>mbargo </a:t>
              </a:r>
              <a:r>
                <a:rPr lang="en-US" altLang="zh-CN" sz="2400" dirty="0">
                  <a:solidFill>
                    <a:srgbClr val="0F73EE"/>
                  </a:solidFill>
                  <a:latin typeface="+mj-lt"/>
                </a:rPr>
                <a:t>r</a:t>
              </a:r>
              <a:r>
                <a:rPr lang="en-US" altLang="zh-CN" sz="2400" dirty="0">
                  <a:latin typeface="+mj-lt"/>
                </a:rPr>
                <a:t>uling </a:t>
              </a:r>
              <a:r>
                <a:rPr lang="en-US" altLang="zh-CN" sz="2400" dirty="0">
                  <a:solidFill>
                    <a:srgbClr val="0F73EE"/>
                  </a:solidFill>
                  <a:latin typeface="+mj-lt"/>
                </a:rPr>
                <a:t>s</a:t>
              </a:r>
              <a:r>
                <a:rPr lang="en-US" altLang="zh-CN" sz="2400" dirty="0">
                  <a:latin typeface="+mj-lt"/>
                </a:rPr>
                <a:t>hould </a:t>
              </a:r>
              <a:r>
                <a:rPr lang="en-US" altLang="zh-CN" sz="2400" dirty="0">
                  <a:solidFill>
                    <a:srgbClr val="0F73EE"/>
                  </a:solidFill>
                  <a:latin typeface="+mj-lt"/>
                </a:rPr>
                <a:t>h</a:t>
              </a:r>
              <a:r>
                <a:rPr lang="en-US" altLang="zh-CN" sz="2400" dirty="0">
                  <a:latin typeface="+mj-lt"/>
                </a:rPr>
                <a:t>ave </a:t>
              </a:r>
              <a:r>
                <a:rPr lang="en-US" altLang="zh-CN" sz="2400" dirty="0">
                  <a:solidFill>
                    <a:srgbClr val="0F73EE"/>
                  </a:solidFill>
                  <a:latin typeface="+mj-lt"/>
                </a:rPr>
                <a:t>i</a:t>
              </a:r>
              <a:r>
                <a:rPr lang="en-US" altLang="zh-CN" sz="2400" dirty="0">
                  <a:latin typeface="+mj-lt"/>
                </a:rPr>
                <a:t>mmediate </a:t>
              </a:r>
              <a:r>
                <a:rPr lang="en-US" altLang="zh-CN" sz="2400" dirty="0">
                  <a:solidFill>
                    <a:srgbClr val="0F73EE"/>
                  </a:solidFill>
                  <a:latin typeface="+mj-lt"/>
                </a:rPr>
                <a:t>n</a:t>
              </a:r>
              <a:r>
                <a:rPr lang="en-US" altLang="zh-CN" sz="2400" dirty="0">
                  <a:latin typeface="+mj-lt"/>
                </a:rPr>
                <a:t>otice. </a:t>
              </a:r>
              <a:r>
                <a:rPr lang="en-US" altLang="zh-CN" sz="2400" dirty="0">
                  <a:solidFill>
                    <a:srgbClr val="0F73EE"/>
                  </a:solidFill>
                  <a:latin typeface="+mj-lt"/>
                </a:rPr>
                <a:t>G</a:t>
              </a:r>
              <a:r>
                <a:rPr lang="en-US" altLang="zh-CN" sz="2400" dirty="0">
                  <a:latin typeface="+mj-lt"/>
                </a:rPr>
                <a:t>rave </a:t>
              </a:r>
              <a:r>
                <a:rPr lang="en-US" altLang="zh-CN" sz="2400" dirty="0">
                  <a:solidFill>
                    <a:srgbClr val="0F73EE"/>
                  </a:solidFill>
                  <a:latin typeface="+mj-lt"/>
                </a:rPr>
                <a:t>s</a:t>
              </a:r>
              <a:r>
                <a:rPr lang="en-US" altLang="zh-CN" sz="2400" dirty="0">
                  <a:latin typeface="+mj-lt"/>
                </a:rPr>
                <a:t>ituation </a:t>
              </a:r>
              <a:r>
                <a:rPr lang="en-US" altLang="zh-CN" sz="2400" dirty="0">
                  <a:solidFill>
                    <a:srgbClr val="0F73EE"/>
                  </a:solidFill>
                  <a:latin typeface="+mj-lt"/>
                </a:rPr>
                <a:t>a</a:t>
              </a:r>
              <a:r>
                <a:rPr lang="en-US" altLang="zh-CN" sz="2400" dirty="0">
                  <a:latin typeface="+mj-lt"/>
                </a:rPr>
                <a:t>ffecting </a:t>
              </a:r>
              <a:r>
                <a:rPr lang="en-US" altLang="zh-CN" sz="2400" dirty="0">
                  <a:solidFill>
                    <a:srgbClr val="0F73EE"/>
                  </a:solidFill>
                  <a:latin typeface="+mj-lt"/>
                </a:rPr>
                <a:t>i</a:t>
              </a:r>
              <a:r>
                <a:rPr lang="en-US" altLang="zh-CN" sz="2400" dirty="0">
                  <a:latin typeface="+mj-lt"/>
                </a:rPr>
                <a:t>nternational </a:t>
              </a:r>
              <a:r>
                <a:rPr lang="en-US" altLang="zh-CN" sz="2400" dirty="0">
                  <a:solidFill>
                    <a:srgbClr val="0F73EE"/>
                  </a:solidFill>
                  <a:latin typeface="+mj-lt"/>
                </a:rPr>
                <a:t>l</a:t>
              </a:r>
              <a:r>
                <a:rPr lang="en-US" altLang="zh-CN" sz="2400" dirty="0">
                  <a:latin typeface="+mj-lt"/>
                </a:rPr>
                <a:t>aw. </a:t>
              </a:r>
              <a:r>
                <a:rPr lang="en-US" altLang="zh-CN" sz="2400" dirty="0">
                  <a:solidFill>
                    <a:srgbClr val="0F73EE"/>
                  </a:solidFill>
                  <a:latin typeface="+mj-lt"/>
                </a:rPr>
                <a:t>S</a:t>
              </a:r>
              <a:r>
                <a:rPr lang="en-US" altLang="zh-CN" sz="2400" dirty="0">
                  <a:latin typeface="+mj-lt"/>
                </a:rPr>
                <a:t>tatement </a:t>
              </a:r>
              <a:r>
                <a:rPr lang="en-US" altLang="zh-CN" sz="2400" dirty="0">
                  <a:solidFill>
                    <a:srgbClr val="0F73EE"/>
                  </a:solidFill>
                  <a:latin typeface="+mj-lt"/>
                </a:rPr>
                <a:t>f</a:t>
              </a:r>
              <a:r>
                <a:rPr lang="en-US" altLang="zh-CN" sz="2400" dirty="0">
                  <a:latin typeface="+mj-lt"/>
                </a:rPr>
                <a:t>oreshadows </a:t>
              </a:r>
              <a:r>
                <a:rPr lang="en-US" altLang="zh-CN" sz="2400" dirty="0">
                  <a:solidFill>
                    <a:srgbClr val="0F73EE"/>
                  </a:solidFill>
                  <a:latin typeface="+mj-lt"/>
                </a:rPr>
                <a:t>r</a:t>
              </a:r>
              <a:r>
                <a:rPr lang="en-US" altLang="zh-CN" sz="2400" dirty="0">
                  <a:latin typeface="+mj-lt"/>
                </a:rPr>
                <a:t>uin </a:t>
              </a:r>
              <a:r>
                <a:rPr lang="en-US" altLang="zh-CN" sz="2400" dirty="0">
                  <a:solidFill>
                    <a:srgbClr val="0F73EE"/>
                  </a:solidFill>
                  <a:latin typeface="+mj-lt"/>
                </a:rPr>
                <a:t>o</a:t>
              </a:r>
              <a:r>
                <a:rPr lang="en-US" altLang="zh-CN" sz="2400" dirty="0">
                  <a:latin typeface="+mj-lt"/>
                </a:rPr>
                <a:t>f </a:t>
              </a:r>
              <a:r>
                <a:rPr lang="en-US" altLang="zh-CN" sz="2400" dirty="0">
                  <a:solidFill>
                    <a:srgbClr val="0F73EE"/>
                  </a:solidFill>
                  <a:latin typeface="+mj-lt"/>
                </a:rPr>
                <a:t>m</a:t>
              </a:r>
              <a:r>
                <a:rPr lang="en-US" altLang="zh-CN" sz="2400" dirty="0">
                  <a:latin typeface="+mj-lt"/>
                </a:rPr>
                <a:t>any </a:t>
              </a:r>
              <a:r>
                <a:rPr lang="en-US" altLang="zh-CN" sz="2400" dirty="0">
                  <a:solidFill>
                    <a:srgbClr val="0F73EE"/>
                  </a:solidFill>
                  <a:latin typeface="+mj-lt"/>
                </a:rPr>
                <a:t>n</a:t>
              </a:r>
              <a:r>
                <a:rPr lang="en-US" altLang="zh-CN" sz="2400" dirty="0">
                  <a:latin typeface="+mj-lt"/>
                </a:rPr>
                <a:t>eutrals. </a:t>
              </a:r>
              <a:r>
                <a:rPr lang="en-US" altLang="zh-CN" sz="2400" dirty="0">
                  <a:solidFill>
                    <a:srgbClr val="0F73EE"/>
                  </a:solidFill>
                  <a:latin typeface="+mj-lt"/>
                </a:rPr>
                <a:t>Y</a:t>
              </a:r>
              <a:r>
                <a:rPr lang="en-US" altLang="zh-CN" sz="2400" dirty="0">
                  <a:latin typeface="+mj-lt"/>
                </a:rPr>
                <a:t>ellow </a:t>
              </a:r>
              <a:r>
                <a:rPr lang="en-US" altLang="zh-CN" sz="2400" dirty="0">
                  <a:solidFill>
                    <a:srgbClr val="0F73EE"/>
                  </a:solidFill>
                  <a:latin typeface="+mj-lt"/>
                </a:rPr>
                <a:t>j</a:t>
              </a:r>
              <a:r>
                <a:rPr lang="en-US" altLang="zh-CN" sz="2400" dirty="0">
                  <a:latin typeface="+mj-lt"/>
                </a:rPr>
                <a:t>ournals </a:t>
              </a:r>
              <a:r>
                <a:rPr lang="en-US" altLang="zh-CN" sz="2400" dirty="0">
                  <a:solidFill>
                    <a:srgbClr val="0F73EE"/>
                  </a:solidFill>
                  <a:latin typeface="+mj-lt"/>
                </a:rPr>
                <a:t>u</a:t>
              </a:r>
              <a:r>
                <a:rPr lang="en-US" altLang="zh-CN" sz="2400" dirty="0">
                  <a:latin typeface="+mj-lt"/>
                </a:rPr>
                <a:t>nifying </a:t>
              </a:r>
              <a:r>
                <a:rPr lang="en-US" altLang="zh-CN" sz="2400" dirty="0">
                  <a:solidFill>
                    <a:srgbClr val="0F73EE"/>
                  </a:solidFill>
                  <a:latin typeface="+mj-lt"/>
                </a:rPr>
                <a:t>n</a:t>
              </a:r>
              <a:r>
                <a:rPr lang="en-US" altLang="zh-CN" sz="2400" dirty="0">
                  <a:latin typeface="+mj-lt"/>
                </a:rPr>
                <a:t>ational </a:t>
              </a:r>
              <a:r>
                <a:rPr lang="en-US" altLang="zh-CN" sz="2400" dirty="0">
                  <a:solidFill>
                    <a:srgbClr val="0F73EE"/>
                  </a:solidFill>
                  <a:latin typeface="+mj-lt"/>
                </a:rPr>
                <a:t>e</a:t>
              </a:r>
              <a:r>
                <a:rPr lang="en-US" altLang="zh-CN" sz="2400" dirty="0">
                  <a:latin typeface="+mj-lt"/>
                </a:rPr>
                <a:t>xcitement </a:t>
              </a:r>
              <a:r>
                <a:rPr lang="en-US" altLang="zh-CN" sz="2400" dirty="0">
                  <a:solidFill>
                    <a:srgbClr val="0F73EE"/>
                  </a:solidFill>
                  <a:latin typeface="+mj-lt"/>
                </a:rPr>
                <a:t>i</a:t>
              </a:r>
              <a:r>
                <a:rPr lang="en-US" altLang="zh-CN" sz="2400" dirty="0">
                  <a:latin typeface="+mj-lt"/>
                </a:rPr>
                <a:t>mmensely. </a:t>
              </a:r>
              <a:endParaRPr lang="en-US" altLang="zh-CN" sz="2400" dirty="0">
                <a:latin typeface="+mj-lt"/>
              </a:endParaRPr>
            </a:p>
          </p:txBody>
        </p:sp>
      </p:grpSp>
      <p:grpSp>
        <p:nvGrpSpPr>
          <p:cNvPr id="16" name="组合 15"/>
          <p:cNvGrpSpPr/>
          <p:nvPr/>
        </p:nvGrpSpPr>
        <p:grpSpPr>
          <a:xfrm>
            <a:off x="1814001" y="3729365"/>
            <a:ext cx="8563998" cy="1767590"/>
            <a:chOff x="1962782" y="3317604"/>
            <a:chExt cx="3028731" cy="554008"/>
          </a:xfrm>
        </p:grpSpPr>
        <p:sp>
          <p:nvSpPr>
            <p:cNvPr id="17" name="矩形: 圆角 16"/>
            <p:cNvSpPr/>
            <p:nvPr/>
          </p:nvSpPr>
          <p:spPr>
            <a:xfrm>
              <a:off x="1962782" y="3317604"/>
              <a:ext cx="3028731"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2054417" y="3348622"/>
              <a:ext cx="2845462" cy="465384"/>
            </a:xfrm>
            <a:prstGeom prst="rect">
              <a:avLst/>
            </a:prstGeom>
          </p:spPr>
          <p:txBody>
            <a:bodyPr wrap="square">
              <a:spAutoFit/>
            </a:bodyPr>
            <a:lstStyle/>
            <a:p>
              <a:pPr algn="just" fontAlgn="base">
                <a:lnSpc>
                  <a:spcPct val="130000"/>
                </a:lnSpc>
                <a:spcAft>
                  <a:spcPct val="0"/>
                </a:spcAft>
                <a:defRPr/>
              </a:pPr>
              <a:r>
                <a:rPr lang="en-US" altLang="zh-CN" sz="2400" dirty="0">
                  <a:latin typeface="+mj-lt"/>
                </a:rPr>
                <a:t>A</a:t>
              </a:r>
              <a:r>
                <a:rPr lang="en-US" altLang="zh-CN" sz="2400" dirty="0">
                  <a:solidFill>
                    <a:srgbClr val="0F73EE"/>
                  </a:solidFill>
                  <a:latin typeface="+mj-lt"/>
                </a:rPr>
                <a:t>p</a:t>
              </a:r>
              <a:r>
                <a:rPr lang="en-US" altLang="zh-CN" sz="2400" dirty="0">
                  <a:latin typeface="+mj-lt"/>
                </a:rPr>
                <a:t>parently n</a:t>
              </a:r>
              <a:r>
                <a:rPr lang="en-US" altLang="zh-CN" sz="2400" dirty="0">
                  <a:solidFill>
                    <a:srgbClr val="0F73EE"/>
                  </a:solidFill>
                  <a:latin typeface="+mj-lt"/>
                </a:rPr>
                <a:t>e</a:t>
              </a:r>
              <a:r>
                <a:rPr lang="en-US" altLang="zh-CN" sz="2400" dirty="0">
                  <a:latin typeface="+mj-lt"/>
                </a:rPr>
                <a:t>utral’s p</a:t>
              </a:r>
              <a:r>
                <a:rPr lang="en-US" altLang="zh-CN" sz="2400" dirty="0">
                  <a:solidFill>
                    <a:srgbClr val="0F73EE"/>
                  </a:solidFill>
                  <a:latin typeface="+mj-lt"/>
                </a:rPr>
                <a:t>r</a:t>
              </a:r>
              <a:r>
                <a:rPr lang="en-US" altLang="zh-CN" sz="2400" dirty="0">
                  <a:latin typeface="+mj-lt"/>
                </a:rPr>
                <a:t>otest i</a:t>
              </a:r>
              <a:r>
                <a:rPr lang="en-US" altLang="zh-CN" sz="2400" dirty="0">
                  <a:solidFill>
                    <a:srgbClr val="0F73EE"/>
                  </a:solidFill>
                  <a:latin typeface="+mj-lt"/>
                </a:rPr>
                <a:t>s</a:t>
              </a:r>
              <a:r>
                <a:rPr lang="en-US" altLang="zh-CN" sz="2400" dirty="0">
                  <a:latin typeface="+mj-lt"/>
                </a:rPr>
                <a:t> t</a:t>
              </a:r>
              <a:r>
                <a:rPr lang="en-US" altLang="zh-CN" sz="2400" dirty="0">
                  <a:solidFill>
                    <a:srgbClr val="0F73EE"/>
                  </a:solidFill>
                  <a:latin typeface="+mj-lt"/>
                </a:rPr>
                <a:t>h</a:t>
              </a:r>
              <a:r>
                <a:rPr lang="en-US" altLang="zh-CN" sz="2400" dirty="0">
                  <a:latin typeface="+mj-lt"/>
                </a:rPr>
                <a:t>oroughly d</a:t>
              </a:r>
              <a:r>
                <a:rPr lang="en-US" altLang="zh-CN" sz="2400" dirty="0">
                  <a:solidFill>
                    <a:srgbClr val="0F73EE"/>
                  </a:solidFill>
                  <a:latin typeface="+mj-lt"/>
                </a:rPr>
                <a:t>i</a:t>
              </a:r>
              <a:r>
                <a:rPr lang="en-US" altLang="zh-CN" sz="2400" dirty="0">
                  <a:latin typeface="+mj-lt"/>
                </a:rPr>
                <a:t>scounted a</a:t>
              </a:r>
              <a:r>
                <a:rPr lang="en-US" altLang="zh-CN" sz="2400" dirty="0">
                  <a:solidFill>
                    <a:srgbClr val="0F73EE"/>
                  </a:solidFill>
                  <a:latin typeface="+mj-lt"/>
                </a:rPr>
                <a:t>n</a:t>
              </a:r>
              <a:r>
                <a:rPr lang="en-US" altLang="zh-CN" sz="2400" dirty="0">
                  <a:latin typeface="+mj-lt"/>
                </a:rPr>
                <a:t>d i</a:t>
              </a:r>
              <a:r>
                <a:rPr lang="en-US" altLang="zh-CN" sz="2400" dirty="0">
                  <a:solidFill>
                    <a:srgbClr val="0F73EE"/>
                  </a:solidFill>
                  <a:latin typeface="+mj-lt"/>
                </a:rPr>
                <a:t>g</a:t>
              </a:r>
              <a:r>
                <a:rPr lang="en-US" altLang="zh-CN" sz="2400" dirty="0">
                  <a:latin typeface="+mj-lt"/>
                </a:rPr>
                <a:t>nored. </a:t>
              </a:r>
              <a:r>
                <a:rPr lang="en-US" altLang="zh-CN" sz="2400" dirty="0" err="1">
                  <a:latin typeface="+mj-lt"/>
                </a:rPr>
                <a:t>I</a:t>
              </a:r>
              <a:r>
                <a:rPr lang="en-US" altLang="zh-CN" sz="2400" dirty="0" err="1">
                  <a:solidFill>
                    <a:srgbClr val="0F73EE"/>
                  </a:solidFill>
                  <a:latin typeface="+mj-lt"/>
                </a:rPr>
                <a:t>s</a:t>
              </a:r>
              <a:r>
                <a:rPr lang="en-US" altLang="zh-CN" sz="2400" dirty="0" err="1">
                  <a:latin typeface="+mj-lt"/>
                </a:rPr>
                <a:t>man</a:t>
              </a:r>
              <a:r>
                <a:rPr lang="en-US" altLang="zh-CN" sz="2400" dirty="0">
                  <a:latin typeface="+mj-lt"/>
                </a:rPr>
                <a:t> h</a:t>
              </a:r>
              <a:r>
                <a:rPr lang="en-US" altLang="zh-CN" sz="2400" dirty="0">
                  <a:solidFill>
                    <a:srgbClr val="0F73EE"/>
                  </a:solidFill>
                  <a:latin typeface="+mj-lt"/>
                </a:rPr>
                <a:t>a</a:t>
              </a:r>
              <a:r>
                <a:rPr lang="en-US" altLang="zh-CN" sz="2400" dirty="0">
                  <a:latin typeface="+mj-lt"/>
                </a:rPr>
                <a:t>rd h</a:t>
              </a:r>
              <a:r>
                <a:rPr lang="en-US" altLang="zh-CN" sz="2400" dirty="0">
                  <a:solidFill>
                    <a:srgbClr val="0F73EE"/>
                  </a:solidFill>
                  <a:latin typeface="+mj-lt"/>
                </a:rPr>
                <a:t>i</a:t>
              </a:r>
              <a:r>
                <a:rPr lang="en-US" altLang="zh-CN" sz="2400" dirty="0">
                  <a:latin typeface="+mj-lt"/>
                </a:rPr>
                <a:t>t. B</a:t>
              </a:r>
              <a:r>
                <a:rPr lang="en-US" altLang="zh-CN" sz="2400" dirty="0">
                  <a:solidFill>
                    <a:srgbClr val="0F73EE"/>
                  </a:solidFill>
                  <a:latin typeface="+mj-lt"/>
                </a:rPr>
                <a:t>l</a:t>
              </a:r>
              <a:r>
                <a:rPr lang="en-US" altLang="zh-CN" sz="2400" dirty="0">
                  <a:latin typeface="+mj-lt"/>
                </a:rPr>
                <a:t>ockade i</a:t>
              </a:r>
              <a:r>
                <a:rPr lang="en-US" altLang="zh-CN" sz="2400" dirty="0">
                  <a:solidFill>
                    <a:srgbClr val="0F73EE"/>
                  </a:solidFill>
                  <a:latin typeface="+mj-lt"/>
                </a:rPr>
                <a:t>s</a:t>
              </a:r>
              <a:r>
                <a:rPr lang="en-US" altLang="zh-CN" sz="2400" dirty="0">
                  <a:latin typeface="+mj-lt"/>
                </a:rPr>
                <a:t>sue a</a:t>
              </a:r>
              <a:r>
                <a:rPr lang="en-US" altLang="zh-CN" sz="2400" dirty="0">
                  <a:solidFill>
                    <a:srgbClr val="0F73EE"/>
                  </a:solidFill>
                  <a:latin typeface="+mj-lt"/>
                </a:rPr>
                <a:t>f</a:t>
              </a:r>
              <a:r>
                <a:rPr lang="en-US" altLang="zh-CN" sz="2400" dirty="0">
                  <a:latin typeface="+mj-lt"/>
                </a:rPr>
                <a:t>fects p</a:t>
              </a:r>
              <a:r>
                <a:rPr lang="en-US" altLang="zh-CN" sz="2400" dirty="0">
                  <a:solidFill>
                    <a:srgbClr val="0F73EE"/>
                  </a:solidFill>
                  <a:latin typeface="+mj-lt"/>
                </a:rPr>
                <a:t>r</a:t>
              </a:r>
              <a:r>
                <a:rPr lang="en-US" altLang="zh-CN" sz="2400" dirty="0">
                  <a:latin typeface="+mj-lt"/>
                </a:rPr>
                <a:t>etext f</a:t>
              </a:r>
              <a:r>
                <a:rPr lang="en-US" altLang="zh-CN" sz="2400" dirty="0">
                  <a:solidFill>
                    <a:srgbClr val="0F73EE"/>
                  </a:solidFill>
                  <a:latin typeface="+mj-lt"/>
                </a:rPr>
                <a:t>o</a:t>
              </a:r>
              <a:r>
                <a:rPr lang="en-US" altLang="zh-CN" sz="2400" dirty="0">
                  <a:latin typeface="+mj-lt"/>
                </a:rPr>
                <a:t>r e</a:t>
              </a:r>
              <a:r>
                <a:rPr lang="en-US" altLang="zh-CN" sz="2400" dirty="0">
                  <a:solidFill>
                    <a:srgbClr val="0F73EE"/>
                  </a:solidFill>
                  <a:latin typeface="+mj-lt"/>
                </a:rPr>
                <a:t>m</a:t>
              </a:r>
              <a:r>
                <a:rPr lang="en-US" altLang="zh-CN" sz="2400" dirty="0">
                  <a:latin typeface="+mj-lt"/>
                </a:rPr>
                <a:t>bargo o</a:t>
              </a:r>
              <a:r>
                <a:rPr lang="en-US" altLang="zh-CN" sz="2400" dirty="0">
                  <a:solidFill>
                    <a:srgbClr val="0F73EE"/>
                  </a:solidFill>
                  <a:latin typeface="+mj-lt"/>
                </a:rPr>
                <a:t>n</a:t>
              </a:r>
              <a:r>
                <a:rPr lang="en-US" altLang="zh-CN" sz="2400" dirty="0">
                  <a:latin typeface="+mj-lt"/>
                </a:rPr>
                <a:t> b</a:t>
              </a:r>
              <a:r>
                <a:rPr lang="en-US" altLang="zh-CN" sz="2400" dirty="0">
                  <a:solidFill>
                    <a:srgbClr val="0F73EE"/>
                  </a:solidFill>
                  <a:latin typeface="+mj-lt"/>
                </a:rPr>
                <a:t>y</a:t>
              </a:r>
              <a:r>
                <a:rPr lang="en-US" altLang="zh-CN" sz="2400" dirty="0">
                  <a:latin typeface="+mj-lt"/>
                </a:rPr>
                <a:t>-products, e</a:t>
              </a:r>
              <a:r>
                <a:rPr lang="en-US" altLang="zh-CN" sz="2400" dirty="0">
                  <a:solidFill>
                    <a:srgbClr val="0F73EE"/>
                  </a:solidFill>
                  <a:latin typeface="+mj-lt"/>
                </a:rPr>
                <a:t>j</a:t>
              </a:r>
              <a:r>
                <a:rPr lang="en-US" altLang="zh-CN" sz="2400" dirty="0">
                  <a:latin typeface="+mj-lt"/>
                </a:rPr>
                <a:t>ecting </a:t>
              </a:r>
              <a:r>
                <a:rPr lang="en-US" altLang="zh-CN" sz="2400" dirty="0" err="1">
                  <a:latin typeface="+mj-lt"/>
                </a:rPr>
                <a:t>s</a:t>
              </a:r>
              <a:r>
                <a:rPr lang="en-US" altLang="zh-CN" sz="2400" dirty="0" err="1">
                  <a:solidFill>
                    <a:srgbClr val="0F73EE"/>
                  </a:solidFill>
                  <a:latin typeface="+mj-lt"/>
                </a:rPr>
                <a:t>u</a:t>
              </a:r>
              <a:r>
                <a:rPr lang="en-US" altLang="zh-CN" sz="2400" dirty="0" err="1">
                  <a:latin typeface="+mj-lt"/>
                </a:rPr>
                <a:t>ets</a:t>
              </a:r>
              <a:r>
                <a:rPr lang="en-US" altLang="zh-CN" sz="2400" dirty="0">
                  <a:latin typeface="+mj-lt"/>
                </a:rPr>
                <a:t> a</a:t>
              </a:r>
              <a:r>
                <a:rPr lang="en-US" altLang="zh-CN" sz="2400" dirty="0">
                  <a:solidFill>
                    <a:srgbClr val="0F73EE"/>
                  </a:solidFill>
                  <a:latin typeface="+mj-lt"/>
                </a:rPr>
                <a:t>n</a:t>
              </a:r>
              <a:r>
                <a:rPr lang="en-US" altLang="zh-CN" sz="2400" dirty="0">
                  <a:latin typeface="+mj-lt"/>
                </a:rPr>
                <a:t>d v</a:t>
              </a:r>
              <a:r>
                <a:rPr lang="en-US" altLang="zh-CN" sz="2400" dirty="0">
                  <a:solidFill>
                    <a:srgbClr val="0F73EE"/>
                  </a:solidFill>
                  <a:latin typeface="+mj-lt"/>
                </a:rPr>
                <a:t>e</a:t>
              </a:r>
              <a:r>
                <a:rPr lang="en-US" altLang="zh-CN" sz="2400" dirty="0">
                  <a:latin typeface="+mj-lt"/>
                </a:rPr>
                <a:t>getable o</a:t>
              </a:r>
              <a:r>
                <a:rPr lang="en-US" altLang="zh-CN" sz="2400" dirty="0">
                  <a:solidFill>
                    <a:srgbClr val="0F73EE"/>
                  </a:solidFill>
                  <a:latin typeface="+mj-lt"/>
                </a:rPr>
                <a:t>i</a:t>
              </a:r>
              <a:r>
                <a:rPr lang="en-US" altLang="zh-CN" sz="2400" dirty="0">
                  <a:latin typeface="+mj-lt"/>
                </a:rPr>
                <a:t>ls. </a:t>
              </a:r>
              <a:endParaRPr lang="en-US" altLang="zh-CN" sz="2400" dirty="0">
                <a:latin typeface="+mj-lt"/>
              </a:endParaRPr>
            </a:p>
          </p:txBody>
        </p:sp>
      </p:grpSp>
      <p:grpSp>
        <p:nvGrpSpPr>
          <p:cNvPr id="19" name="组合 18"/>
          <p:cNvGrpSpPr/>
          <p:nvPr/>
        </p:nvGrpSpPr>
        <p:grpSpPr>
          <a:xfrm>
            <a:off x="3662978" y="5869938"/>
            <a:ext cx="4915758" cy="647240"/>
            <a:chOff x="4149449" y="2436229"/>
            <a:chExt cx="4915758" cy="647240"/>
          </a:xfrm>
        </p:grpSpPr>
        <p:sp>
          <p:nvSpPr>
            <p:cNvPr id="21" name="矩形: 圆角 20"/>
            <p:cNvSpPr/>
            <p:nvPr/>
          </p:nvSpPr>
          <p:spPr>
            <a:xfrm>
              <a:off x="4149449" y="2436229"/>
              <a:ext cx="4915758" cy="647240"/>
            </a:xfrm>
            <a:prstGeom prst="roundRect">
              <a:avLst>
                <a:gd name="adj" fmla="val 14803"/>
              </a:avLst>
            </a:prstGeom>
            <a:solidFill>
              <a:schemeClr val="bg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3" name="矩形 22"/>
            <p:cNvSpPr/>
            <p:nvPr/>
          </p:nvSpPr>
          <p:spPr>
            <a:xfrm>
              <a:off x="4195738" y="2498239"/>
              <a:ext cx="4823180" cy="523220"/>
            </a:xfrm>
            <a:prstGeom prst="rect">
              <a:avLst/>
            </a:prstGeom>
          </p:spPr>
          <p:txBody>
            <a:bodyPr wrap="none">
              <a:spAutoFit/>
            </a:bodyPr>
            <a:lstStyle/>
            <a:p>
              <a:pPr algn="ctr" fontAlgn="base">
                <a:spcAft>
                  <a:spcPct val="0"/>
                </a:spcAft>
                <a:defRPr/>
              </a:pPr>
              <a:r>
                <a:rPr lang="en-US" altLang="zh-CN" sz="2800" b="1" dirty="0">
                  <a:latin typeface="+mj-lt"/>
                </a:rPr>
                <a:t>Pershing sails from NY June 1</a:t>
              </a:r>
              <a:endParaRPr lang="zh-CN" altLang="en-US" sz="2800" b="1" dirty="0">
                <a:latin typeface="+mj-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6" presetClass="entr" presetSubtype="21"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childTnLst>
                          </p:cTn>
                        </p:par>
                        <p:par>
                          <p:cTn id="15" fill="hold">
                            <p:stCondLst>
                              <p:cond delay="1000"/>
                            </p:stCondLst>
                            <p:childTnLst>
                              <p:par>
                                <p:cTn id="16" presetID="16" presetClass="entr" presetSubtype="21" fill="hold"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barn(inVertical)">
                                      <p:cBhvr>
                                        <p:cTn id="18" dur="500"/>
                                        <p:tgtEl>
                                          <p:spTgt spid="16"/>
                                        </p:tgtEl>
                                      </p:cBhvr>
                                    </p:animEffect>
                                  </p:childTnLst>
                                </p:cTn>
                              </p:par>
                              <p:par>
                                <p:cTn id="19" presetID="22" presetClass="entr" presetSubtype="8"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wipe(left)">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259350" y="671653"/>
            <a:ext cx="2980142" cy="840284"/>
            <a:chOff x="3135993" y="1051060"/>
            <a:chExt cx="2980142" cy="840284"/>
          </a:xfrm>
        </p:grpSpPr>
        <p:sp>
          <p:nvSpPr>
            <p:cNvPr id="20" name="矩形: 圆角 19"/>
            <p:cNvSpPr/>
            <p:nvPr/>
          </p:nvSpPr>
          <p:spPr>
            <a:xfrm>
              <a:off x="3839427" y="1280937"/>
              <a:ext cx="2276708" cy="610407"/>
            </a:xfrm>
            <a:prstGeom prst="roundRect">
              <a:avLst>
                <a:gd name="adj" fmla="val 13726"/>
              </a:avLst>
            </a:prstGeom>
            <a:solidFill>
              <a:srgbClr val="0F73EE"/>
            </a:solidFill>
            <a:ln w="19050">
              <a:solidFill>
                <a:schemeClr val="bg1"/>
              </a:solidFill>
              <a:prstDash val="sysDot"/>
              <a:headEnd type="oval" w="lg" len="lg"/>
              <a:tailEnd type="oval" w="lg" len="lg"/>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 name="矩形 1"/>
            <p:cNvSpPr/>
            <p:nvPr/>
          </p:nvSpPr>
          <p:spPr>
            <a:xfrm>
              <a:off x="3972879" y="1333399"/>
              <a:ext cx="1980029" cy="523220"/>
            </a:xfrm>
            <a:prstGeom prst="rect">
              <a:avLst/>
            </a:prstGeom>
          </p:spPr>
          <p:txBody>
            <a:bodyPr wrap="none">
              <a:spAutoFit/>
            </a:bodyPr>
            <a:lstStyle/>
            <a:p>
              <a:pPr fontAlgn="base">
                <a:spcAft>
                  <a:spcPct val="0"/>
                </a:spcAft>
                <a:defRPr/>
              </a:pPr>
              <a:r>
                <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卡登格子法</a:t>
              </a:r>
              <a:endParaRPr lang="zh-CN" altLang="en-US" sz="2800" dirty="0">
                <a:solidFill>
                  <a:schemeClr val="bg1"/>
                </a:solidFill>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endParaRPr>
            </a:p>
          </p:txBody>
        </p:sp>
        <p:sp>
          <p:nvSpPr>
            <p:cNvPr id="3" name="矩形 2"/>
            <p:cNvSpPr/>
            <p:nvPr/>
          </p:nvSpPr>
          <p:spPr>
            <a:xfrm>
              <a:off x="3295769" y="1051060"/>
              <a:ext cx="492443" cy="830997"/>
            </a:xfrm>
            <a:prstGeom prst="rect">
              <a:avLst/>
            </a:prstGeom>
          </p:spPr>
          <p:txBody>
            <a:bodyPr wrap="none">
              <a:spAutoFit/>
            </a:bodyPr>
            <a:lstStyle/>
            <a:p>
              <a:r>
                <a:rPr lang="en-US" altLang="zh-CN" sz="4800" b="1" i="1" dirty="0">
                  <a:solidFill>
                    <a:schemeClr val="accent5">
                      <a:lumMod val="50000"/>
                    </a:schemeClr>
                  </a:solidFill>
                  <a:latin typeface="+mj-lt"/>
                </a:rPr>
                <a:t>3</a:t>
              </a:r>
              <a:endParaRPr lang="zh-CN" altLang="en-US" sz="4800" b="1" i="1" dirty="0">
                <a:solidFill>
                  <a:schemeClr val="accent5">
                    <a:lumMod val="50000"/>
                  </a:schemeClr>
                </a:solidFill>
                <a:latin typeface="+mj-lt"/>
              </a:endParaRPr>
            </a:p>
          </p:txBody>
        </p:sp>
        <p:cxnSp>
          <p:nvCxnSpPr>
            <p:cNvPr id="22" name="直接连接符 21"/>
            <p:cNvCxnSpPr/>
            <p:nvPr/>
          </p:nvCxnSpPr>
          <p:spPr>
            <a:xfrm>
              <a:off x="3135993" y="1748864"/>
              <a:ext cx="703433"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a:off x="1189398" y="1837385"/>
            <a:ext cx="9813203" cy="3050499"/>
            <a:chOff x="1076853" y="5080315"/>
            <a:chExt cx="5054600" cy="3711695"/>
          </a:xfrm>
        </p:grpSpPr>
        <p:cxnSp>
          <p:nvCxnSpPr>
            <p:cNvPr id="25" name="直接连接符 24"/>
            <p:cNvCxnSpPr/>
            <p:nvPr/>
          </p:nvCxnSpPr>
          <p:spPr>
            <a:xfrm>
              <a:off x="1076853" y="5080315"/>
              <a:ext cx="5054600" cy="0"/>
            </a:xfrm>
            <a:prstGeom prst="line">
              <a:avLst/>
            </a:prstGeom>
            <a:ln w="19050">
              <a:solidFill>
                <a:schemeClr val="accent5">
                  <a:lumMod val="50000"/>
                </a:schemeClr>
              </a:solidFill>
              <a:prstDash val="sysDot"/>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6" name="矩形: 圆角 25"/>
            <p:cNvSpPr/>
            <p:nvPr/>
          </p:nvSpPr>
          <p:spPr>
            <a:xfrm>
              <a:off x="1076853" y="5228959"/>
              <a:ext cx="5054600" cy="3563051"/>
            </a:xfrm>
            <a:prstGeom prst="roundRect">
              <a:avLst>
                <a:gd name="adj" fmla="val 6312"/>
              </a:avLst>
            </a:prstGeom>
            <a:solidFill>
              <a:srgbClr val="E3C9F7">
                <a:alpha val="34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8" name="矩形 27"/>
          <p:cNvSpPr/>
          <p:nvPr/>
        </p:nvSpPr>
        <p:spPr>
          <a:xfrm>
            <a:off x="1246321" y="2067262"/>
            <a:ext cx="9699357" cy="2721835"/>
          </a:xfrm>
          <a:prstGeom prst="rect">
            <a:avLst/>
          </a:prstGeom>
        </p:spPr>
        <p:txBody>
          <a:bodyPr wrap="square">
            <a:spAutoFit/>
          </a:bodyPr>
          <a:lstStyle/>
          <a:p>
            <a:pPr indent="647700" fontAlgn="base">
              <a:lnSpc>
                <a:spcPct val="120000"/>
              </a:lnSpc>
              <a:spcAft>
                <a:spcPct val="0"/>
              </a:spcAft>
            </a:pPr>
            <a:r>
              <a:rPr lang="zh-CN" altLang="en-US" sz="2400" dirty="0">
                <a:latin typeface="+mn-ea"/>
              </a:rPr>
              <a:t>中国古代设计的信息隐藏方法中，发送者和接收者各持一张完全相同的、带有许多小孔的纸，这些孔的位置是被随机选定的。发送者将这张带有孔的纸覆盖在一张纸上，将秘密信息写在小孔的位置上，然后移去上面的纸，根据下面的纸上留下的字和空余位置，编写一段普通的文章。接收者只要把带孔的纸覆盖在这段普通文字上，就可以读出留在小孔中的秘密信息。</a:t>
            </a:r>
            <a:endParaRPr lang="zh-CN" altLang="en-US" sz="2400" dirty="0">
              <a:latin typeface="+mn-ea"/>
            </a:endParaRPr>
          </a:p>
        </p:txBody>
      </p:sp>
      <p:grpSp>
        <p:nvGrpSpPr>
          <p:cNvPr id="29" name="组合 28"/>
          <p:cNvGrpSpPr/>
          <p:nvPr/>
        </p:nvGrpSpPr>
        <p:grpSpPr>
          <a:xfrm>
            <a:off x="1189396" y="5020615"/>
            <a:ext cx="9813204" cy="1165732"/>
            <a:chOff x="1962781" y="3317604"/>
            <a:chExt cx="4973733" cy="554008"/>
          </a:xfrm>
        </p:grpSpPr>
        <p:sp>
          <p:nvSpPr>
            <p:cNvPr id="30" name="矩形: 圆角 29"/>
            <p:cNvSpPr/>
            <p:nvPr/>
          </p:nvSpPr>
          <p:spPr>
            <a:xfrm>
              <a:off x="1962781" y="3317604"/>
              <a:ext cx="4973733"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2133965" y="3323477"/>
              <a:ext cx="4631366" cy="542263"/>
            </a:xfrm>
            <a:prstGeom prst="rect">
              <a:avLst/>
            </a:prstGeom>
          </p:spPr>
          <p:txBody>
            <a:bodyPr wrap="square">
              <a:spAutoFit/>
            </a:bodyPr>
            <a:lstStyle/>
            <a:p>
              <a:pPr indent="647700" fontAlgn="base">
                <a:lnSpc>
                  <a:spcPct val="150000"/>
                </a:lnSpc>
                <a:spcAft>
                  <a:spcPct val="0"/>
                </a:spcAft>
                <a:defRPr/>
              </a:pPr>
              <a:r>
                <a:rPr lang="zh-CN" altLang="en-US" sz="2400" dirty="0">
                  <a:latin typeface="+mj-lt"/>
                </a:rPr>
                <a:t>在</a:t>
              </a:r>
              <a:r>
                <a:rPr lang="en-US" altLang="zh-CN" sz="2400" dirty="0">
                  <a:latin typeface="+mj-lt"/>
                </a:rPr>
                <a:t>16</a:t>
              </a:r>
              <a:r>
                <a:rPr lang="zh-CN" altLang="en-US" sz="2400" dirty="0">
                  <a:latin typeface="+mj-lt"/>
                </a:rPr>
                <a:t>世纪早期，意大利数学家</a:t>
              </a:r>
              <a:r>
                <a:rPr lang="en-US" altLang="zh-CN" sz="2400" dirty="0">
                  <a:latin typeface="+mj-lt"/>
                </a:rPr>
                <a:t>Cardan(1501-1576)</a:t>
              </a:r>
              <a:r>
                <a:rPr lang="zh-CN" altLang="en-US" sz="2400" dirty="0">
                  <a:latin typeface="+mj-lt"/>
                </a:rPr>
                <a:t>也发明了这种方法，这种方法现在被称作卡登格子法。</a:t>
              </a:r>
              <a:endParaRPr lang="zh-CN" altLang="en-US" sz="2400" dirty="0">
                <a:latin typeface="+mj-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ppt_w/2"/>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ppt_w</p:attrName>
                                        </p:attrNameLst>
                                      </p:cBhvr>
                                      <p:tavLst>
                                        <p:tav tm="0">
                                          <p:val>
                                            <p:fltVal val="0"/>
                                          </p:val>
                                        </p:tav>
                                        <p:tav tm="100000">
                                          <p:val>
                                            <p:strVal val="#ppt_w"/>
                                          </p:val>
                                        </p:tav>
                                      </p:tavLst>
                                    </p:anim>
                                    <p:anim calcmode="lin" valueType="num">
                                      <p:cBhvr>
                                        <p:cTn id="10" dur="500" fill="hold"/>
                                        <p:tgtEl>
                                          <p:spTgt spid="27"/>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7" presetClass="entr" presetSubtype="1" fill="hold" nodeType="afterEffect">
                                  <p:stCondLst>
                                    <p:cond delay="0"/>
                                  </p:stCondLst>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ppt_x</p:attrName>
                                        </p:attrNameLst>
                                      </p:cBhvr>
                                      <p:tavLst>
                                        <p:tav tm="0">
                                          <p:val>
                                            <p:strVal val="#ppt_x"/>
                                          </p:val>
                                        </p:tav>
                                        <p:tav tm="100000">
                                          <p:val>
                                            <p:strVal val="#ppt_x"/>
                                          </p:val>
                                        </p:tav>
                                      </p:tavLst>
                                    </p:anim>
                                    <p:anim calcmode="lin" valueType="num">
                                      <p:cBhvr>
                                        <p:cTn id="15" dur="500" fill="hold"/>
                                        <p:tgtEl>
                                          <p:spTgt spid="24"/>
                                        </p:tgtEl>
                                        <p:attrNameLst>
                                          <p:attrName>ppt_y</p:attrName>
                                        </p:attrNameLst>
                                      </p:cBhvr>
                                      <p:tavLst>
                                        <p:tav tm="0">
                                          <p:val>
                                            <p:strVal val="#ppt_y-#ppt_h/2"/>
                                          </p:val>
                                        </p:tav>
                                        <p:tav tm="100000">
                                          <p:val>
                                            <p:strVal val="#ppt_y"/>
                                          </p:val>
                                        </p:tav>
                                      </p:tavLst>
                                    </p:anim>
                                    <p:anim calcmode="lin" valueType="num">
                                      <p:cBhvr>
                                        <p:cTn id="16" dur="500" fill="hold"/>
                                        <p:tgtEl>
                                          <p:spTgt spid="24"/>
                                        </p:tgtEl>
                                        <p:attrNameLst>
                                          <p:attrName>ppt_w</p:attrName>
                                        </p:attrNameLst>
                                      </p:cBhvr>
                                      <p:tavLst>
                                        <p:tav tm="0">
                                          <p:val>
                                            <p:strVal val="#ppt_w"/>
                                          </p:val>
                                        </p:tav>
                                        <p:tav tm="100000">
                                          <p:val>
                                            <p:strVal val="#ppt_w"/>
                                          </p:val>
                                        </p:tav>
                                      </p:tavLst>
                                    </p:anim>
                                    <p:anim calcmode="lin" valueType="num">
                                      <p:cBhvr>
                                        <p:cTn id="17" dur="500" fill="hold"/>
                                        <p:tgtEl>
                                          <p:spTgt spid="24"/>
                                        </p:tgtEl>
                                        <p:attrNameLst>
                                          <p:attrName>ppt_h</p:attrName>
                                        </p:attrNameLst>
                                      </p:cBhvr>
                                      <p:tavLst>
                                        <p:tav tm="0">
                                          <p:val>
                                            <p:fltVal val="0"/>
                                          </p:val>
                                        </p:tav>
                                        <p:tav tm="100000">
                                          <p:val>
                                            <p:strVal val="#ppt_h"/>
                                          </p:val>
                                        </p:tav>
                                      </p:tavLst>
                                    </p:anim>
                                  </p:childTnLst>
                                </p:cTn>
                              </p:par>
                              <p:par>
                                <p:cTn id="18" presetID="22" presetClass="entr" presetSubtype="4" fill="hold" grpId="0" nodeType="with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wipe(down)">
                                      <p:cBhvr>
                                        <p:cTn id="20" dur="650"/>
                                        <p:tgtEl>
                                          <p:spTgt spid="28"/>
                                        </p:tgtEl>
                                      </p:cBhvr>
                                    </p:animEffect>
                                  </p:childTnLst>
                                </p:cTn>
                              </p:par>
                            </p:childTnLst>
                          </p:cTn>
                        </p:par>
                        <p:par>
                          <p:cTn id="21" fill="hold">
                            <p:stCondLst>
                              <p:cond delay="1000"/>
                            </p:stCondLst>
                            <p:childTnLst>
                              <p:par>
                                <p:cTn id="22" presetID="16" presetClass="entr" presetSubtype="21" fill="hold" nodeType="after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barn(inVertical)">
                                      <p:cBhvr>
                                        <p:cTn id="2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p="http://schemas.openxmlformats.org/presentationml/2006/main">
  <p:tag name="ISLIDE.VECTOR" val="28b0fd0e-7ece-4f48-881a-83c93b08799b"/>
</p:tagLst>
</file>

<file path=ppt/tags/tag7.xml><?xml version="1.0" encoding="utf-8"?>
<p:tagLst xmlns:p="http://schemas.openxmlformats.org/presentationml/2006/main">
  <p:tag name="ISLIDE.VECTOR" val="28b0fd0e-7ece-4f48-881a-83c93b08799b"/>
</p:tagLst>
</file>

<file path=ppt/tags/tag8.xml><?xml version="1.0" encoding="utf-8"?>
<p:tagLst xmlns:p="http://schemas.openxmlformats.org/presentationml/2006/main">
  <p:tag name="ISLIDE.VECTOR" val="28b0fd0e-7ece-4f48-881a-83c93b08799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2327</Words>
  <Application>WPS 演示</Application>
  <PresentationFormat>宽屏</PresentationFormat>
  <Paragraphs>142</Paragraphs>
  <Slides>18</Slides>
  <Notes>13</Notes>
  <HiddenSlides>2</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4</vt:i4>
      </vt:variant>
      <vt:variant>
        <vt:lpstr>幻灯片标题</vt:lpstr>
      </vt:variant>
      <vt:variant>
        <vt:i4>18</vt:i4>
      </vt:variant>
    </vt:vector>
  </HeadingPairs>
  <TitlesOfParts>
    <vt:vector size="35" baseType="lpstr">
      <vt:lpstr>Arial</vt:lpstr>
      <vt:lpstr>宋体</vt:lpstr>
      <vt:lpstr>Wingdings</vt:lpstr>
      <vt:lpstr>思源黑体 CN Heavy</vt:lpstr>
      <vt:lpstr>黑体</vt:lpstr>
      <vt:lpstr>微软雅黑 Light</vt:lpstr>
      <vt:lpstr>Wingdings</vt:lpstr>
      <vt:lpstr>Times New Roman</vt:lpstr>
      <vt:lpstr>思源黑体 CN Normal</vt:lpstr>
      <vt:lpstr>微软雅黑</vt:lpstr>
      <vt:lpstr>Arial Unicode MS</vt:lpstr>
      <vt:lpstr>等线</vt:lpstr>
      <vt:lpstr>Office 主题​​</vt:lpstr>
      <vt:lpstr>Package</vt:lpstr>
      <vt:lpstr>Package</vt:lpstr>
      <vt:lpstr>Package</vt:lpstr>
      <vt:lpstr>Package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Li安全</cp:lastModifiedBy>
  <cp:revision>90</cp:revision>
  <dcterms:created xsi:type="dcterms:W3CDTF">2019-09-27T01:23:00Z</dcterms:created>
  <dcterms:modified xsi:type="dcterms:W3CDTF">2019-10-07T08:27:42Z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

<file path=docProps/thumbnail.jpeg>
</file>